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96" r:id="rId2"/>
    <p:sldId id="469" r:id="rId3"/>
    <p:sldId id="470" r:id="rId4"/>
    <p:sldId id="471" r:id="rId5"/>
    <p:sldId id="473" r:id="rId6"/>
    <p:sldId id="474" r:id="rId7"/>
    <p:sldId id="501" r:id="rId8"/>
    <p:sldId id="502" r:id="rId9"/>
    <p:sldId id="500" r:id="rId10"/>
    <p:sldId id="503" r:id="rId11"/>
    <p:sldId id="504" r:id="rId12"/>
    <p:sldId id="505" r:id="rId13"/>
    <p:sldId id="506" r:id="rId14"/>
    <p:sldId id="479" r:id="rId15"/>
    <p:sldId id="480" r:id="rId16"/>
    <p:sldId id="507" r:id="rId17"/>
    <p:sldId id="509" r:id="rId18"/>
    <p:sldId id="481" r:id="rId19"/>
    <p:sldId id="482" r:id="rId20"/>
    <p:sldId id="483" r:id="rId21"/>
    <p:sldId id="484" r:id="rId22"/>
    <p:sldId id="486" r:id="rId23"/>
    <p:sldId id="517" r:id="rId24"/>
    <p:sldId id="511" r:id="rId25"/>
    <p:sldId id="512" r:id="rId26"/>
    <p:sldId id="513" r:id="rId27"/>
    <p:sldId id="516" r:id="rId28"/>
    <p:sldId id="490" r:id="rId29"/>
    <p:sldId id="491" r:id="rId30"/>
    <p:sldId id="492" r:id="rId31"/>
    <p:sldId id="493" r:id="rId32"/>
    <p:sldId id="494" r:id="rId33"/>
    <p:sldId id="495" r:id="rId34"/>
    <p:sldId id="514" r:id="rId35"/>
    <p:sldId id="515" r:id="rId36"/>
    <p:sldId id="496" r:id="rId37"/>
    <p:sldId id="570"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7" r:id="rId61"/>
    <p:sldId id="539" r:id="rId62"/>
    <p:sldId id="518" r:id="rId63"/>
    <p:sldId id="519" r:id="rId64"/>
    <p:sldId id="532" r:id="rId65"/>
    <p:sldId id="533" r:id="rId66"/>
    <p:sldId id="534" r:id="rId67"/>
    <p:sldId id="535" r:id="rId68"/>
    <p:sldId id="543" r:id="rId69"/>
    <p:sldId id="544" r:id="rId70"/>
    <p:sldId id="520" r:id="rId71"/>
    <p:sldId id="522" r:id="rId72"/>
    <p:sldId id="523" r:id="rId73"/>
    <p:sldId id="540" r:id="rId74"/>
    <p:sldId id="536" r:id="rId75"/>
    <p:sldId id="537" r:id="rId76"/>
    <p:sldId id="53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7" autoAdjust="0"/>
    <p:restoredTop sz="95503" autoAdjust="0"/>
  </p:normalViewPr>
  <p:slideViewPr>
    <p:cSldViewPr snapToGrid="0">
      <p:cViewPr varScale="1">
        <p:scale>
          <a:sx n="95" d="100"/>
          <a:sy n="95" d="100"/>
        </p:scale>
        <p:origin x="259" y="72"/>
      </p:cViewPr>
      <p:guideLst>
        <p:guide orient="horz" pos="2160"/>
        <p:guide pos="3840"/>
      </p:guideLst>
    </p:cSldViewPr>
  </p:slideViewPr>
  <p:outlineViewPr>
    <p:cViewPr>
      <p:scale>
        <a:sx n="33" d="100"/>
        <a:sy n="33" d="100"/>
      </p:scale>
      <p:origin x="48" y="581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67CDB-BA4F-4102-B3BD-A48CC8A841A8}" type="datetimeFigureOut">
              <a:rPr lang="en-IN" smtClean="0"/>
              <a:pPr/>
              <a:t>14-11-2021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5CCB-7CB9-4FAA-8819-7C2298F16EA2}" type="slidenum">
              <a:rPr lang="en-IN" smtClean="0"/>
              <a:pPr/>
              <a:t>‹#›</a:t>
            </a:fld>
            <a:endParaRPr lang="en-IN"/>
          </a:p>
        </p:txBody>
      </p:sp>
    </p:spTree>
    <p:extLst>
      <p:ext uri="{BB962C8B-B14F-4D97-AF65-F5344CB8AC3E}">
        <p14:creationId xmlns:p14="http://schemas.microsoft.com/office/powerpoint/2010/main" val="71603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1EEF13-2381-4A6B-81E7-EC1F9B5DE39B}" type="slidenum">
              <a:rPr lang="en-IN" smtClean="0"/>
              <a:pPr/>
              <a:t>1</a:t>
            </a:fld>
            <a:endParaRPr lang="en-IN"/>
          </a:p>
        </p:txBody>
      </p:sp>
    </p:spTree>
    <p:extLst>
      <p:ext uri="{BB962C8B-B14F-4D97-AF65-F5344CB8AC3E}">
        <p14:creationId xmlns:p14="http://schemas.microsoft.com/office/powerpoint/2010/main" val="167115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1F96D70-044E-46A3-808C-F10A69D103BC}" type="slidenum">
              <a:rPr lang="en-US" smtClean="0"/>
              <a:pPr/>
              <a:t>2</a:t>
            </a:fld>
            <a:endParaRPr lang="en-US"/>
          </a:p>
        </p:txBody>
      </p:sp>
    </p:spTree>
    <p:extLst>
      <p:ext uri="{BB962C8B-B14F-4D97-AF65-F5344CB8AC3E}">
        <p14:creationId xmlns:p14="http://schemas.microsoft.com/office/powerpoint/2010/main" val="349096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15</a:t>
            </a:fld>
            <a:endParaRPr lang="en-IN"/>
          </a:p>
        </p:txBody>
      </p:sp>
    </p:spTree>
    <p:extLst>
      <p:ext uri="{BB962C8B-B14F-4D97-AF65-F5344CB8AC3E}">
        <p14:creationId xmlns:p14="http://schemas.microsoft.com/office/powerpoint/2010/main" val="56793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16</a:t>
            </a:fld>
            <a:endParaRPr lang="en-IN"/>
          </a:p>
        </p:txBody>
      </p:sp>
    </p:spTree>
    <p:extLst>
      <p:ext uri="{BB962C8B-B14F-4D97-AF65-F5344CB8AC3E}">
        <p14:creationId xmlns:p14="http://schemas.microsoft.com/office/powerpoint/2010/main" val="65813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22</a:t>
            </a:fld>
            <a:endParaRPr lang="en-IN"/>
          </a:p>
        </p:txBody>
      </p:sp>
    </p:spTree>
    <p:extLst>
      <p:ext uri="{BB962C8B-B14F-4D97-AF65-F5344CB8AC3E}">
        <p14:creationId xmlns:p14="http://schemas.microsoft.com/office/powerpoint/2010/main" val="225694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BBB5CCB-7CB9-4FAA-8819-7C2298F16EA2}" type="slidenum">
              <a:rPr lang="en-IN" smtClean="0"/>
              <a:pPr/>
              <a:t>61</a:t>
            </a:fld>
            <a:endParaRPr lang="en-IN"/>
          </a:p>
        </p:txBody>
      </p:sp>
    </p:spTree>
    <p:extLst>
      <p:ext uri="{BB962C8B-B14F-4D97-AF65-F5344CB8AC3E}">
        <p14:creationId xmlns:p14="http://schemas.microsoft.com/office/powerpoint/2010/main" val="344341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63</a:t>
            </a:fld>
            <a:endParaRPr lang="en-IN"/>
          </a:p>
        </p:txBody>
      </p:sp>
    </p:spTree>
    <p:extLst>
      <p:ext uri="{BB962C8B-B14F-4D97-AF65-F5344CB8AC3E}">
        <p14:creationId xmlns:p14="http://schemas.microsoft.com/office/powerpoint/2010/main" val="20952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69</a:t>
            </a:fld>
            <a:endParaRPr lang="en-IN"/>
          </a:p>
        </p:txBody>
      </p:sp>
    </p:spTree>
    <p:extLst>
      <p:ext uri="{BB962C8B-B14F-4D97-AF65-F5344CB8AC3E}">
        <p14:creationId xmlns:p14="http://schemas.microsoft.com/office/powerpoint/2010/main" val="388743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98271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8738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62769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056599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41816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34364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48303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81686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9995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18812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pPr/>
              <a:t>14-11-2021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13401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CA0A8-BB4C-4262-8CBA-25528FD95A48}" type="datetimeFigureOut">
              <a:rPr lang="en-IN" smtClean="0"/>
              <a:pPr/>
              <a:t>14-11-2021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286EC-64F7-42B8-BBCC-DF99D2A63772}" type="slidenum">
              <a:rPr lang="en-IN" smtClean="0"/>
              <a:pPr/>
              <a:t>‹#›</a:t>
            </a:fld>
            <a:endParaRPr lang="en-IN"/>
          </a:p>
        </p:txBody>
      </p:sp>
    </p:spTree>
    <p:extLst>
      <p:ext uri="{BB962C8B-B14F-4D97-AF65-F5344CB8AC3E}">
        <p14:creationId xmlns:p14="http://schemas.microsoft.com/office/powerpoint/2010/main" val="37788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athworld.wolfram.com/NormalVector.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5.bin"/><Relationship Id="rId4" Type="http://schemas.openxmlformats.org/officeDocument/2006/relationships/image" Target="../media/image4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S3JzlOr1eH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youtube.com/watch?v=nK6pYXRHTVU"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 y="228600"/>
            <a:ext cx="11841480" cy="4849083"/>
          </a:xfrm>
          <a:ln>
            <a:solidFill>
              <a:schemeClr val="tx1"/>
            </a:solidFill>
          </a:ln>
        </p:spPr>
        <p:txBody>
          <a:bodyPr/>
          <a:lstStyle/>
          <a:p>
            <a:r>
              <a:rPr lang="en-US" b="1" dirty="0"/>
              <a:t>COMPUTER GRAPHICS &amp; MULTIMEDIA SYSTEMS</a:t>
            </a:r>
            <a:br>
              <a:rPr lang="en-US" b="1" dirty="0"/>
            </a:br>
            <a:r>
              <a:rPr lang="en-IN" b="1" dirty="0"/>
              <a:t>SCS1302</a:t>
            </a:r>
            <a:endParaRPr lang="en-IN" dirty="0"/>
          </a:p>
        </p:txBody>
      </p:sp>
      <p:sp>
        <p:nvSpPr>
          <p:cNvPr id="3" name="Subtitle 2"/>
          <p:cNvSpPr>
            <a:spLocks noGrp="1"/>
          </p:cNvSpPr>
          <p:nvPr>
            <p:ph type="subTitle" idx="1"/>
          </p:nvPr>
        </p:nvSpPr>
        <p:spPr>
          <a:xfrm>
            <a:off x="1456266" y="5298141"/>
            <a:ext cx="9144000" cy="837752"/>
          </a:xfrm>
          <a:ln>
            <a:solidFill>
              <a:schemeClr val="tx1"/>
            </a:solidFill>
          </a:ln>
        </p:spPr>
        <p:txBody>
          <a:bodyPr>
            <a:normAutofit/>
          </a:bodyPr>
          <a:lstStyle/>
          <a:p>
            <a:r>
              <a:rPr lang="en-US" sz="4400" dirty="0"/>
              <a:t>UNIT IV – PART I</a:t>
            </a:r>
            <a:endParaRPr lang="en-US" sz="2800" dirty="0"/>
          </a:p>
        </p:txBody>
      </p:sp>
      <p:pic>
        <p:nvPicPr>
          <p:cNvPr id="4" name="Picture 3"/>
          <p:cNvPicPr>
            <a:picLocks noChangeAspect="1"/>
          </p:cNvPicPr>
          <p:nvPr/>
        </p:nvPicPr>
        <p:blipFill>
          <a:blip r:embed="rId3"/>
          <a:stretch>
            <a:fillRect/>
          </a:stretch>
        </p:blipFill>
        <p:spPr>
          <a:xfrm>
            <a:off x="2074989" y="585023"/>
            <a:ext cx="7906555" cy="1429555"/>
          </a:xfrm>
          <a:prstGeom prst="rect">
            <a:avLst/>
          </a:prstGeom>
        </p:spPr>
      </p:pic>
      <p:pic>
        <p:nvPicPr>
          <p:cNvPr id="7" name="Google Shape;83;p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52" y="585024"/>
            <a:ext cx="1475705" cy="142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10428321" y="585023"/>
            <a:ext cx="1468192" cy="1429555"/>
          </a:xfrm>
          <a:prstGeom prst="rect">
            <a:avLst/>
          </a:prstGeom>
        </p:spPr>
      </p:pic>
      <p:sp>
        <p:nvSpPr>
          <p:cNvPr id="9" name="Date Placeholder 8"/>
          <p:cNvSpPr>
            <a:spLocks noGrp="1"/>
          </p:cNvSpPr>
          <p:nvPr>
            <p:ph type="dt" sz="half" idx="10"/>
          </p:nvPr>
        </p:nvSpPr>
        <p:spPr/>
        <p:txBody>
          <a:bodyPr/>
          <a:lstStyle/>
          <a:p>
            <a:fld id="{35F373E8-E5FA-4461-9871-9E0B22A4F859}" type="datetime1">
              <a:rPr lang="en-IN" smtClean="0"/>
              <a:pPr/>
              <a:t>14-11-2021</a:t>
            </a:fld>
            <a:endParaRPr lang="en-IN"/>
          </a:p>
        </p:txBody>
      </p:sp>
      <p:sp>
        <p:nvSpPr>
          <p:cNvPr id="11" name="Slide Number Placeholder 10"/>
          <p:cNvSpPr>
            <a:spLocks noGrp="1"/>
          </p:cNvSpPr>
          <p:nvPr>
            <p:ph type="sldNum" sz="quarter" idx="12"/>
          </p:nvPr>
        </p:nvSpPr>
        <p:spPr/>
        <p:txBody>
          <a:bodyPr/>
          <a:lstStyle/>
          <a:p>
            <a:fld id="{A4F63B1C-1067-4909-822D-630901A8F28E}" type="slidenum">
              <a:rPr lang="en-IN" smtClean="0"/>
              <a:pPr/>
              <a:t>1</a:t>
            </a:fld>
            <a:endParaRPr lang="en-IN"/>
          </a:p>
        </p:txBody>
      </p:sp>
    </p:spTree>
    <p:extLst>
      <p:ext uri="{BB962C8B-B14F-4D97-AF65-F5344CB8AC3E}">
        <p14:creationId xmlns:p14="http://schemas.microsoft.com/office/powerpoint/2010/main" val="385007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9975" y="338231"/>
            <a:ext cx="11586883" cy="831663"/>
          </a:xfrm>
          <a:ln>
            <a:solidFill>
              <a:schemeClr val="tx1"/>
            </a:solidFill>
          </a:ln>
        </p:spPr>
        <p:txBody>
          <a:bodyPr/>
          <a:lstStyle/>
          <a:p>
            <a:r>
              <a:rPr lang="en-US" dirty="0"/>
              <a:t>Back-face detection</a:t>
            </a:r>
            <a:endParaRPr lang="en-IN" dirty="0"/>
          </a:p>
        </p:txBody>
      </p:sp>
      <p:sp>
        <p:nvSpPr>
          <p:cNvPr id="4" name="Content Placeholder 3"/>
          <p:cNvSpPr>
            <a:spLocks noGrp="1"/>
          </p:cNvSpPr>
          <p:nvPr>
            <p:ph idx="1"/>
          </p:nvPr>
        </p:nvSpPr>
        <p:spPr>
          <a:xfrm>
            <a:off x="259975" y="1479176"/>
            <a:ext cx="11586883" cy="5136777"/>
          </a:xfrm>
          <a:ln>
            <a:solidFill>
              <a:schemeClr val="tx1"/>
            </a:solidFill>
          </a:ln>
        </p:spPr>
        <p:txBody>
          <a:bodyPr/>
          <a:lstStyle/>
          <a:p>
            <a:r>
              <a:rPr lang="en-IN" dirty="0"/>
              <a:t>Thus, for the right-handed system, if the Z component of the normal vector is negative, then it is a back face. If the Z component of the vector is positive, then it is a front face.</a:t>
            </a:r>
          </a:p>
          <a:p>
            <a:endParaRPr lang="en-IN" dirty="0"/>
          </a:p>
        </p:txBody>
      </p:sp>
      <p:pic>
        <p:nvPicPr>
          <p:cNvPr id="8" name="Picture 7"/>
          <p:cNvPicPr>
            <a:picLocks noChangeAspect="1"/>
          </p:cNvPicPr>
          <p:nvPr/>
        </p:nvPicPr>
        <p:blipFill>
          <a:blip r:embed="rId2"/>
          <a:stretch>
            <a:fillRect/>
          </a:stretch>
        </p:blipFill>
        <p:spPr>
          <a:xfrm>
            <a:off x="880780" y="2918012"/>
            <a:ext cx="10345271" cy="3402106"/>
          </a:xfrm>
          <a:prstGeom prst="rect">
            <a:avLst/>
          </a:prstGeom>
        </p:spPr>
      </p:pic>
    </p:spTree>
    <p:extLst>
      <p:ext uri="{BB962C8B-B14F-4D97-AF65-F5344CB8AC3E}">
        <p14:creationId xmlns:p14="http://schemas.microsoft.com/office/powerpoint/2010/main" val="23715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211510"/>
            <a:ext cx="11627223" cy="939240"/>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233081" y="1465728"/>
            <a:ext cx="11627223" cy="4935071"/>
          </a:xfrm>
          <a:ln>
            <a:solidFill>
              <a:schemeClr val="tx1"/>
            </a:solidFill>
          </a:ln>
        </p:spPr>
        <p:txBody>
          <a:bodyPr/>
          <a:lstStyle/>
          <a:p>
            <a:r>
              <a:rPr lang="en-IN" dirty="0"/>
              <a:t>The Back-face detection method is very simple. For the left-handed system, if the </a:t>
            </a:r>
            <a:r>
              <a:rPr lang="en-IN" dirty="0">
                <a:hlinkClick r:id="rId2"/>
              </a:rPr>
              <a:t>Z component of the normal vector</a:t>
            </a:r>
            <a:r>
              <a:rPr lang="en-IN" dirty="0"/>
              <a:t> is positive, then it is a back face. If the Z component of the vector is negative, then it is a front face.</a:t>
            </a:r>
          </a:p>
          <a:p>
            <a:endParaRPr lang="en-IN" dirty="0"/>
          </a:p>
        </p:txBody>
      </p:sp>
      <p:pic>
        <p:nvPicPr>
          <p:cNvPr id="5" name="Picture 4"/>
          <p:cNvPicPr>
            <a:picLocks noChangeAspect="1"/>
          </p:cNvPicPr>
          <p:nvPr/>
        </p:nvPicPr>
        <p:blipFill>
          <a:blip r:embed="rId3"/>
          <a:stretch>
            <a:fillRect/>
          </a:stretch>
        </p:blipFill>
        <p:spPr>
          <a:xfrm>
            <a:off x="689441" y="2904565"/>
            <a:ext cx="10780899" cy="3173506"/>
          </a:xfrm>
          <a:prstGeom prst="rect">
            <a:avLst/>
          </a:prstGeom>
        </p:spPr>
      </p:pic>
    </p:spTree>
    <p:extLst>
      <p:ext uri="{BB962C8B-B14F-4D97-AF65-F5344CB8AC3E}">
        <p14:creationId xmlns:p14="http://schemas.microsoft.com/office/powerpoint/2010/main" val="136866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11" y="311336"/>
            <a:ext cx="11465859" cy="750981"/>
          </a:xfrm>
          <a:ln>
            <a:solidFill>
              <a:schemeClr val="tx1"/>
            </a:solidFill>
          </a:ln>
        </p:spPr>
        <p:txBody>
          <a:bodyPr/>
          <a:lstStyle/>
          <a:p>
            <a:r>
              <a:rPr lang="en-US" dirty="0"/>
              <a:t>Back-face detection</a:t>
            </a:r>
            <a:endParaRPr lang="en-IN" dirty="0"/>
          </a:p>
        </p:txBody>
      </p:sp>
      <p:pic>
        <p:nvPicPr>
          <p:cNvPr id="4" name="Content Placeholder 3"/>
          <p:cNvPicPr>
            <a:picLocks noGrp="1" noChangeAspect="1"/>
          </p:cNvPicPr>
          <p:nvPr>
            <p:ph idx="1"/>
          </p:nvPr>
        </p:nvPicPr>
        <p:blipFill>
          <a:blip r:embed="rId2"/>
          <a:stretch>
            <a:fillRect/>
          </a:stretch>
        </p:blipFill>
        <p:spPr>
          <a:xfrm>
            <a:off x="327211" y="1237129"/>
            <a:ext cx="11465859" cy="5351930"/>
          </a:xfrm>
          <a:prstGeom prst="rect">
            <a:avLst/>
          </a:prstGeom>
          <a:ln>
            <a:solidFill>
              <a:schemeClr val="tx1"/>
            </a:solidFill>
          </a:ln>
        </p:spPr>
      </p:pic>
    </p:spTree>
    <p:extLst>
      <p:ext uri="{BB962C8B-B14F-4D97-AF65-F5344CB8AC3E}">
        <p14:creationId xmlns:p14="http://schemas.microsoft.com/office/powerpoint/2010/main" val="1745189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85247" y="201478"/>
            <a:ext cx="10988297" cy="6059837"/>
          </a:xfrm>
          <a:prstGeom prst="rect">
            <a:avLst/>
          </a:prstGeom>
          <a:ln>
            <a:solidFill>
              <a:schemeClr val="tx1"/>
            </a:solidFill>
          </a:ln>
        </p:spPr>
      </p:pic>
    </p:spTree>
    <p:extLst>
      <p:ext uri="{BB962C8B-B14F-4D97-AF65-F5344CB8AC3E}">
        <p14:creationId xmlns:p14="http://schemas.microsoft.com/office/powerpoint/2010/main" val="20450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4" y="163419"/>
            <a:ext cx="11739644" cy="925793"/>
          </a:xfrm>
          <a:ln>
            <a:solidFill>
              <a:schemeClr val="tx1"/>
            </a:solidFill>
          </a:ln>
        </p:spPr>
        <p:txBody>
          <a:bodyPr>
            <a:normAutofit/>
          </a:bodyPr>
          <a:lstStyle/>
          <a:p>
            <a:pPr>
              <a:defRPr/>
            </a:pPr>
            <a:r>
              <a:rPr lang="en-US" dirty="0"/>
              <a:t>Depth buffer method (or) z-buffer method</a:t>
            </a:r>
          </a:p>
        </p:txBody>
      </p:sp>
      <p:sp>
        <p:nvSpPr>
          <p:cNvPr id="16387" name="Content Placeholder 2"/>
          <p:cNvSpPr>
            <a:spLocks noGrp="1"/>
          </p:cNvSpPr>
          <p:nvPr>
            <p:ph sz="half" idx="1"/>
          </p:nvPr>
        </p:nvSpPr>
        <p:spPr>
          <a:xfrm>
            <a:off x="161184" y="1311285"/>
            <a:ext cx="4491498" cy="5197089"/>
          </a:xfrm>
          <a:ln>
            <a:solidFill>
              <a:schemeClr val="tx1"/>
            </a:solidFill>
          </a:ln>
        </p:spPr>
        <p:txBody>
          <a:bodyPr/>
          <a:lstStyle/>
          <a:p>
            <a:pPr eaLnBrk="1" hangingPunct="1"/>
            <a:r>
              <a:rPr lang="en-US" altLang="en-US" dirty="0"/>
              <a:t>Image Space Method.</a:t>
            </a:r>
          </a:p>
          <a:p>
            <a:pPr eaLnBrk="1" hangingPunct="1"/>
            <a:r>
              <a:rPr lang="en-US" altLang="en-US" dirty="0"/>
              <a:t>Compares surface depths at each pixel position throughout the scene on the projection plane.</a:t>
            </a:r>
          </a:p>
          <a:p>
            <a:pPr eaLnBrk="1" hangingPunct="1"/>
            <a:r>
              <a:rPr lang="en-US" altLang="en-US" dirty="0"/>
              <a:t>It is usually applied to images containing polygons.</a:t>
            </a:r>
          </a:p>
          <a:p>
            <a:pPr eaLnBrk="1" hangingPunct="1"/>
            <a:r>
              <a:rPr lang="en-US" altLang="en-US" dirty="0"/>
              <a:t>Very fast method.</a:t>
            </a:r>
          </a:p>
          <a:p>
            <a:pPr eaLnBrk="1" hangingPunct="1"/>
            <a:endParaRPr lang="en-US" altLang="en-US" dirty="0"/>
          </a:p>
          <a:p>
            <a:pPr eaLnBrk="1" hangingPunct="1"/>
            <a:endParaRPr lang="en-US" altLang="en-US" dirty="0"/>
          </a:p>
        </p:txBody>
      </p:sp>
      <p:sp>
        <p:nvSpPr>
          <p:cNvPr id="3" name="Content Placeholder 2"/>
          <p:cNvSpPr>
            <a:spLocks noGrp="1"/>
          </p:cNvSpPr>
          <p:nvPr>
            <p:ph sz="half" idx="2"/>
          </p:nvPr>
        </p:nvSpPr>
        <p:spPr>
          <a:ln>
            <a:solidFill>
              <a:schemeClr val="tx1"/>
            </a:solidFill>
          </a:ln>
        </p:spPr>
        <p:txBody>
          <a:bodyPr/>
          <a:lstStyle/>
          <a:p>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87153" y="1311286"/>
            <a:ext cx="7234517" cy="5197089"/>
          </a:xfrm>
          <a:prstGeom prst="rect">
            <a:avLst/>
          </a:prstGeom>
          <a:noFill/>
          <a:ln>
            <a:solidFill>
              <a:schemeClr val="tx1"/>
            </a:solidFill>
          </a:ln>
        </p:spPr>
      </p:pic>
    </p:spTree>
    <p:extLst>
      <p:ext uri="{BB962C8B-B14F-4D97-AF65-F5344CB8AC3E}">
        <p14:creationId xmlns:p14="http://schemas.microsoft.com/office/powerpoint/2010/main" val="412330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05" y="54478"/>
            <a:ext cx="11303359" cy="761785"/>
          </a:xfrm>
          <a:ln>
            <a:solidFill>
              <a:schemeClr val="tx1"/>
            </a:solidFill>
          </a:ln>
        </p:spPr>
        <p:txBody>
          <a:bodyPr/>
          <a:lstStyle/>
          <a:p>
            <a:pPr>
              <a:defRPr/>
            </a:pPr>
            <a:r>
              <a:rPr lang="en-US" dirty="0"/>
              <a:t>Depth buffer algorithm</a:t>
            </a:r>
          </a:p>
        </p:txBody>
      </p:sp>
      <p:sp>
        <p:nvSpPr>
          <p:cNvPr id="18435" name="Content Placeholder 2"/>
          <p:cNvSpPr>
            <a:spLocks noGrp="1"/>
          </p:cNvSpPr>
          <p:nvPr>
            <p:ph idx="1"/>
          </p:nvPr>
        </p:nvSpPr>
        <p:spPr>
          <a:xfrm>
            <a:off x="288005" y="816263"/>
            <a:ext cx="11303359" cy="6041737"/>
          </a:xfrm>
          <a:ln>
            <a:solidFill>
              <a:schemeClr val="tx1"/>
            </a:solidFill>
          </a:ln>
        </p:spPr>
        <p:txBody>
          <a:bodyPr/>
          <a:lstStyle/>
          <a:p>
            <a:pPr marL="1081088" lvl="1" indent="-450850">
              <a:tabLst>
                <a:tab pos="985838" algn="l"/>
              </a:tabLst>
            </a:pPr>
            <a:r>
              <a:rPr lang="en-IE" altLang="en-US" sz="2600" dirty="0"/>
              <a:t>For each projected (x, y) pixel position of a polygon, calculate the depth z (if not already known)</a:t>
            </a:r>
          </a:p>
          <a:p>
            <a:pPr marL="1081088" lvl="1" indent="-450850">
              <a:tabLst>
                <a:tab pos="985838" algn="l"/>
              </a:tabLst>
            </a:pPr>
            <a:r>
              <a:rPr lang="en-IE" altLang="en-US" sz="2600" dirty="0"/>
              <a:t>If z &lt; depth(x, y), compute the surface colour at that position and set</a:t>
            </a:r>
          </a:p>
          <a:p>
            <a:pPr marL="1081088" lvl="1" indent="-450850">
              <a:buNone/>
              <a:tabLst>
                <a:tab pos="985838" algn="l"/>
              </a:tabLst>
            </a:pPr>
            <a:r>
              <a:rPr lang="en-IE" altLang="en-US" sz="2600" dirty="0"/>
              <a:t>			depth(x, y) = z</a:t>
            </a:r>
          </a:p>
          <a:p>
            <a:pPr marL="1081088" lvl="1" indent="-450850">
              <a:buNone/>
              <a:tabLst>
                <a:tab pos="985838" algn="l"/>
              </a:tabLst>
            </a:pPr>
            <a:r>
              <a:rPr lang="en-IE" altLang="en-US" sz="2600" dirty="0"/>
              <a:t>			</a:t>
            </a:r>
            <a:r>
              <a:rPr lang="en-IE" altLang="en-US" sz="2600" dirty="0" err="1"/>
              <a:t>frameBuff</a:t>
            </a:r>
            <a:r>
              <a:rPr lang="en-IE" altLang="en-US" sz="2600" dirty="0"/>
              <a:t>(x, y) = </a:t>
            </a:r>
            <a:r>
              <a:rPr lang="en-IE" altLang="en-US" sz="2600" dirty="0" err="1"/>
              <a:t>surfColour</a:t>
            </a:r>
            <a:r>
              <a:rPr lang="en-IE" altLang="en-US" sz="2600" dirty="0"/>
              <a:t>(x, y)  </a:t>
            </a:r>
          </a:p>
          <a:p>
            <a:pPr marL="1081088" lvl="1" indent="-450850">
              <a:buNone/>
              <a:tabLst>
                <a:tab pos="985838" algn="l"/>
              </a:tabLst>
            </a:pPr>
            <a:r>
              <a:rPr lang="en-IN" sz="2800" dirty="0"/>
              <a:t>- At a surface position (</a:t>
            </a:r>
            <a:r>
              <a:rPr lang="en-IN" sz="2800" dirty="0" err="1"/>
              <a:t>x,y</a:t>
            </a:r>
            <a:r>
              <a:rPr lang="en-IN" sz="2800" dirty="0"/>
              <a:t>) the depth is calculated from the plane equation:</a:t>
            </a:r>
            <a:endParaRPr lang="en-IE" altLang="en-US" sz="2600" dirty="0"/>
          </a:p>
          <a:p>
            <a:pPr marL="1081088" lvl="1" indent="-450850">
              <a:buNone/>
              <a:tabLst>
                <a:tab pos="985838" algn="l"/>
              </a:tabLst>
            </a:pPr>
            <a:endParaRPr lang="en-GB" altLang="en-US" sz="2600" dirty="0"/>
          </a:p>
          <a:p>
            <a:pPr marL="1081088" lvl="1" indent="-450850">
              <a:buNone/>
              <a:tabLst>
                <a:tab pos="985838" algn="l"/>
              </a:tabLst>
            </a:pPr>
            <a:endParaRPr lang="en-GB" altLang="en-US" sz="2600" dirty="0"/>
          </a:p>
          <a:p>
            <a:pPr marL="1081088" lvl="1" indent="-450850">
              <a:buNone/>
              <a:tabLst>
                <a:tab pos="985838" algn="l"/>
              </a:tabLst>
            </a:pPr>
            <a:r>
              <a:rPr lang="en-IN" dirty="0"/>
              <a:t>-  the depth of the next position z’ becomes, for each successive position along </a:t>
            </a:r>
            <a:r>
              <a:rPr lang="en-IN" dirty="0" err="1"/>
              <a:t>scanline</a:t>
            </a:r>
            <a:r>
              <a:rPr lang="en-IN" dirty="0"/>
              <a:t>:</a:t>
            </a:r>
            <a:endParaRPr lang="en-US"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43787312"/>
              </p:ext>
            </p:extLst>
          </p:nvPr>
        </p:nvGraphicFramePr>
        <p:xfrm>
          <a:off x="3823953" y="3662170"/>
          <a:ext cx="3048000" cy="1049338"/>
        </p:xfrm>
        <a:graphic>
          <a:graphicData uri="http://schemas.openxmlformats.org/presentationml/2006/ole">
            <mc:AlternateContent xmlns:mc="http://schemas.openxmlformats.org/markup-compatibility/2006">
              <mc:Choice xmlns:v="urn:schemas-microsoft-com:vml" Requires="v">
                <p:oleObj spid="_x0000_s1211" name="Equation" r:id="rId4" imgW="1143000" imgH="393480" progId="Equation.3">
                  <p:embed/>
                </p:oleObj>
              </mc:Choice>
              <mc:Fallback>
                <p:oleObj name="Equation" r:id="rId4" imgW="1143000" imgH="393480" progId="Equation.3">
                  <p:embed/>
                  <p:pic>
                    <p:nvPicPr>
                      <p:cNvPr id="0" name=""/>
                      <p:cNvPicPr>
                        <a:picLocks noChangeAspect="1" noChangeArrowheads="1"/>
                      </p:cNvPicPr>
                      <p:nvPr/>
                    </p:nvPicPr>
                    <p:blipFill>
                      <a:blip r:embed="rId5"/>
                      <a:srcRect/>
                      <a:stretch>
                        <a:fillRect/>
                      </a:stretch>
                    </p:blipFill>
                    <p:spPr bwMode="auto">
                      <a:xfrm>
                        <a:off x="3823953" y="3662170"/>
                        <a:ext cx="3048000"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921268367"/>
              </p:ext>
            </p:extLst>
          </p:nvPr>
        </p:nvGraphicFramePr>
        <p:xfrm>
          <a:off x="3385803" y="4939893"/>
          <a:ext cx="3924300" cy="1066800"/>
        </p:xfrm>
        <a:graphic>
          <a:graphicData uri="http://schemas.openxmlformats.org/presentationml/2006/ole">
            <mc:AlternateContent xmlns:mc="http://schemas.openxmlformats.org/markup-compatibility/2006">
              <mc:Choice xmlns:v="urn:schemas-microsoft-com:vml" Requires="v">
                <p:oleObj spid="_x0000_s1212" name="Equation" r:id="rId6" imgW="1447560" imgH="393480" progId="Equation.3">
                  <p:embed/>
                </p:oleObj>
              </mc:Choice>
              <mc:Fallback>
                <p:oleObj name="Equation" r:id="rId6" imgW="144756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5803" y="4939893"/>
                        <a:ext cx="39243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504535671"/>
              </p:ext>
            </p:extLst>
          </p:nvPr>
        </p:nvGraphicFramePr>
        <p:xfrm>
          <a:off x="3385803" y="5791200"/>
          <a:ext cx="1685925" cy="1066800"/>
        </p:xfrm>
        <a:graphic>
          <a:graphicData uri="http://schemas.openxmlformats.org/presentationml/2006/ole">
            <mc:AlternateContent xmlns:mc="http://schemas.openxmlformats.org/markup-compatibility/2006">
              <mc:Choice xmlns:v="urn:schemas-microsoft-com:vml" Requires="v">
                <p:oleObj spid="_x0000_s1213" name="Equation" r:id="rId8" imgW="622080" imgH="393480" progId="Equation.3">
                  <p:embed/>
                </p:oleObj>
              </mc:Choice>
              <mc:Fallback>
                <p:oleObj name="Equation" r:id="rId8" imgW="622080" imgH="393480" progId="Equation.3">
                  <p:embed/>
                  <p:pic>
                    <p:nvPicPr>
                      <p:cNvPr id="0" name=""/>
                      <p:cNvPicPr>
                        <a:picLocks noChangeAspect="1" noChangeArrowheads="1"/>
                      </p:cNvPicPr>
                      <p:nvPr/>
                    </p:nvPicPr>
                    <p:blipFill>
                      <a:blip r:embed="rId9"/>
                      <a:srcRect/>
                      <a:stretch>
                        <a:fillRect/>
                      </a:stretch>
                    </p:blipFill>
                    <p:spPr bwMode="auto">
                      <a:xfrm>
                        <a:off x="3385803" y="5791200"/>
                        <a:ext cx="16859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900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2" y="54478"/>
            <a:ext cx="11863753" cy="761785"/>
          </a:xfrm>
          <a:ln>
            <a:solidFill>
              <a:schemeClr val="tx1"/>
            </a:solidFill>
          </a:ln>
        </p:spPr>
        <p:txBody>
          <a:bodyPr/>
          <a:lstStyle/>
          <a:p>
            <a:pPr>
              <a:defRPr/>
            </a:pPr>
            <a:r>
              <a:rPr lang="en-US" dirty="0"/>
              <a:t>Depth buffer algorithm</a:t>
            </a:r>
          </a:p>
        </p:txBody>
      </p:sp>
      <p:pic>
        <p:nvPicPr>
          <p:cNvPr id="7" name="Content Placeholder 6"/>
          <p:cNvPicPr>
            <a:picLocks noGrp="1" noChangeAspect="1"/>
          </p:cNvPicPr>
          <p:nvPr>
            <p:ph idx="1"/>
          </p:nvPr>
        </p:nvPicPr>
        <p:blipFill>
          <a:blip r:embed="rId3"/>
          <a:stretch>
            <a:fillRect/>
          </a:stretch>
        </p:blipFill>
        <p:spPr>
          <a:xfrm>
            <a:off x="144002" y="816263"/>
            <a:ext cx="11863754" cy="6041737"/>
          </a:xfrm>
          <a:prstGeom prst="rect">
            <a:avLst/>
          </a:prstGeom>
          <a:ln>
            <a:solidFill>
              <a:schemeClr val="tx1"/>
            </a:solidFill>
          </a:ln>
        </p:spPr>
      </p:pic>
    </p:spTree>
    <p:extLst>
      <p:ext uri="{BB962C8B-B14F-4D97-AF65-F5344CB8AC3E}">
        <p14:creationId xmlns:p14="http://schemas.microsoft.com/office/powerpoint/2010/main" val="2006927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60" y="210143"/>
            <a:ext cx="11498451" cy="719756"/>
          </a:xfrm>
          <a:ln>
            <a:solidFill>
              <a:schemeClr val="tx1"/>
            </a:solidFill>
          </a:ln>
        </p:spPr>
        <p:txBody>
          <a:bodyPr/>
          <a:lstStyle/>
          <a:p>
            <a:r>
              <a:rPr lang="en-US" dirty="0"/>
              <a:t>Disadvantages</a:t>
            </a:r>
            <a:endParaRPr lang="en-IN" dirty="0"/>
          </a:p>
        </p:txBody>
      </p:sp>
      <p:sp>
        <p:nvSpPr>
          <p:cNvPr id="3" name="Content Placeholder 2"/>
          <p:cNvSpPr>
            <a:spLocks noGrp="1"/>
          </p:cNvSpPr>
          <p:nvPr>
            <p:ph idx="1"/>
          </p:nvPr>
        </p:nvSpPr>
        <p:spPr>
          <a:xfrm>
            <a:off x="280259" y="1162373"/>
            <a:ext cx="11498451" cy="5014590"/>
          </a:xfrm>
          <a:ln>
            <a:solidFill>
              <a:schemeClr val="tx1"/>
            </a:solidFill>
          </a:ln>
        </p:spPr>
        <p:txBody>
          <a:bodyPr>
            <a:normAutofit fontScale="85000" lnSpcReduction="20000"/>
          </a:bodyPr>
          <a:lstStyle/>
          <a:p>
            <a:r>
              <a:rPr lang="en-IN" dirty="0"/>
              <a:t>The depth buffer Algorithm is not always practical because of the enormous size of depth and intensity arrays.</a:t>
            </a:r>
          </a:p>
          <a:p>
            <a:r>
              <a:rPr lang="en-IN" dirty="0"/>
              <a:t>Generating an image with a raster of 500 x 500 pixels requires 2, 50,000 storage locations for each array.</a:t>
            </a:r>
          </a:p>
          <a:p>
            <a:r>
              <a:rPr lang="en-IN" dirty="0"/>
              <a:t>Even though the frame buffer may provide memory for intensity array, the depth array remains large.</a:t>
            </a:r>
          </a:p>
          <a:p>
            <a:r>
              <a:rPr lang="en-IN" dirty="0"/>
              <a:t>To reduce the amount of storage required, the image can be divided into many smaller images, and the depth buffer algorithm is applied to each in turn.</a:t>
            </a:r>
          </a:p>
          <a:p>
            <a:r>
              <a:rPr lang="en-IN" dirty="0"/>
              <a:t>For example, the original 500 x 500 faster can be divided into 100 </a:t>
            </a:r>
            <a:r>
              <a:rPr lang="en-IN" dirty="0" err="1"/>
              <a:t>rasters</a:t>
            </a:r>
            <a:r>
              <a:rPr lang="en-IN" dirty="0"/>
              <a:t> each 50 x 50 pixels.</a:t>
            </a:r>
          </a:p>
          <a:p>
            <a:r>
              <a:rPr lang="en-IN" dirty="0"/>
              <a:t>Processing each small raster requires array of only 2500 elements, but execution time grows because each polygon is processed many times.</a:t>
            </a:r>
          </a:p>
          <a:p>
            <a:r>
              <a:rPr lang="en-IN" dirty="0"/>
              <a:t>Subdivision of the screen does not always increase execution time instead it can help reduce the work required to generate the image. This reduction arises because of coherence between small regions of the screen.</a:t>
            </a:r>
          </a:p>
          <a:p>
            <a:endParaRPr lang="en-IN" dirty="0"/>
          </a:p>
        </p:txBody>
      </p:sp>
    </p:spTree>
    <p:extLst>
      <p:ext uri="{BB962C8B-B14F-4D97-AF65-F5344CB8AC3E}">
        <p14:creationId xmlns:p14="http://schemas.microsoft.com/office/powerpoint/2010/main" val="179188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42" y="320040"/>
            <a:ext cx="11112285" cy="826835"/>
          </a:xfrm>
          <a:ln>
            <a:solidFill>
              <a:schemeClr val="tx1"/>
            </a:solidFill>
          </a:ln>
        </p:spPr>
        <p:txBody>
          <a:bodyPr/>
          <a:lstStyle/>
          <a:p>
            <a:pPr>
              <a:defRPr/>
            </a:pPr>
            <a:r>
              <a:rPr lang="en-US" dirty="0"/>
              <a:t>A-buffer Method</a:t>
            </a:r>
          </a:p>
        </p:txBody>
      </p:sp>
      <p:sp>
        <p:nvSpPr>
          <p:cNvPr id="21507" name="Content Placeholder 2"/>
          <p:cNvSpPr>
            <a:spLocks noGrp="1"/>
          </p:cNvSpPr>
          <p:nvPr>
            <p:ph idx="1"/>
          </p:nvPr>
        </p:nvSpPr>
        <p:spPr>
          <a:xfrm>
            <a:off x="542441" y="1472339"/>
            <a:ext cx="11096786" cy="4704624"/>
          </a:xfrm>
          <a:ln>
            <a:solidFill>
              <a:schemeClr val="tx1"/>
            </a:solidFill>
          </a:ln>
        </p:spPr>
        <p:txBody>
          <a:bodyPr/>
          <a:lstStyle/>
          <a:p>
            <a:pPr eaLnBrk="1" hangingPunct="1"/>
            <a:r>
              <a:rPr lang="en-US" altLang="en-US" dirty="0"/>
              <a:t>Extension of Depth-buffer -&gt; </a:t>
            </a:r>
            <a:r>
              <a:rPr lang="en-US" altLang="en-US" b="1" dirty="0"/>
              <a:t>accumulation buffer(A-Buffer)</a:t>
            </a:r>
          </a:p>
          <a:p>
            <a:pPr eaLnBrk="1" hangingPunct="1"/>
            <a:r>
              <a:rPr lang="en-US" altLang="en-US" b="1" dirty="0"/>
              <a:t>A- </a:t>
            </a:r>
            <a:r>
              <a:rPr lang="en-US" altLang="en-US" dirty="0" err="1"/>
              <a:t>Antialiased</a:t>
            </a:r>
            <a:r>
              <a:rPr lang="en-US" altLang="en-US" dirty="0"/>
              <a:t>, Area-averaged,  Accumulation – Buffer.</a:t>
            </a:r>
          </a:p>
          <a:p>
            <a:pPr eaLnBrk="1" hangingPunct="1"/>
            <a:r>
              <a:rPr lang="en-US" altLang="en-US" dirty="0"/>
              <a:t>Drawback of Depth-buffer-can find one visible surface at each pixel position. Cannot accumulate intensity values for more than one surface.</a:t>
            </a:r>
          </a:p>
          <a:p>
            <a:pPr eaLnBrk="1" hangingPunct="1"/>
            <a:r>
              <a:rPr lang="en-US" altLang="en-US" dirty="0"/>
              <a:t>Each buffer position can reference a linked-list of surfaces.</a:t>
            </a:r>
          </a:p>
          <a:p>
            <a:pPr eaLnBrk="1" hangingPunct="1">
              <a:buFont typeface="Wingdings 2" panose="05020102010507070707" pitchFamily="18" charset="2"/>
              <a:buNone/>
            </a:pPr>
            <a:endParaRPr lang="en-US" altLang="en-US" dirty="0"/>
          </a:p>
        </p:txBody>
      </p:sp>
    </p:spTree>
    <p:extLst>
      <p:ext uri="{BB962C8B-B14F-4D97-AF65-F5344CB8AC3E}">
        <p14:creationId xmlns:p14="http://schemas.microsoft.com/office/powerpoint/2010/main" val="152273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63" y="320040"/>
            <a:ext cx="11251771" cy="1143000"/>
          </a:xfrm>
          <a:ln>
            <a:solidFill>
              <a:schemeClr val="tx1"/>
            </a:solidFill>
          </a:ln>
        </p:spPr>
        <p:txBody>
          <a:bodyPr/>
          <a:lstStyle/>
          <a:p>
            <a:pPr>
              <a:defRPr/>
            </a:pPr>
            <a:r>
              <a:rPr lang="en-US" dirty="0"/>
              <a:t>A-buffer</a:t>
            </a:r>
          </a:p>
        </p:txBody>
      </p:sp>
      <p:pic>
        <p:nvPicPr>
          <p:cNvPr id="225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5463" y="1872712"/>
            <a:ext cx="11251771" cy="4853552"/>
          </a:xfrm>
          <a:noFill/>
          <a:ln>
            <a:solidFill>
              <a:schemeClr val="tx1"/>
            </a:solidFill>
          </a:ln>
        </p:spPr>
      </p:pic>
    </p:spTree>
    <p:extLst>
      <p:ext uri="{BB962C8B-B14F-4D97-AF65-F5344CB8AC3E}">
        <p14:creationId xmlns:p14="http://schemas.microsoft.com/office/powerpoint/2010/main" val="105696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Syllabus</a:t>
            </a:r>
          </a:p>
        </p:txBody>
      </p:sp>
      <p:pic>
        <p:nvPicPr>
          <p:cNvPr id="6" name="Content Placeholder 5"/>
          <p:cNvPicPr>
            <a:picLocks noGrp="1" noChangeAspect="1"/>
          </p:cNvPicPr>
          <p:nvPr>
            <p:ph idx="1"/>
          </p:nvPr>
        </p:nvPicPr>
        <p:blipFill>
          <a:blip r:embed="rId3"/>
          <a:stretch>
            <a:fillRect/>
          </a:stretch>
        </p:blipFill>
        <p:spPr>
          <a:xfrm>
            <a:off x="1777621" y="1296988"/>
            <a:ext cx="7391400" cy="5059362"/>
          </a:xfrm>
          <a:prstGeom prst="rect">
            <a:avLst/>
          </a:prstGeom>
          <a:ln>
            <a:solidFill>
              <a:srgbClr val="C00000"/>
            </a:solidFill>
          </a:ln>
        </p:spPr>
      </p:pic>
      <p:sp>
        <p:nvSpPr>
          <p:cNvPr id="3" name="Date Placeholder 2"/>
          <p:cNvSpPr>
            <a:spLocks noGrp="1"/>
          </p:cNvSpPr>
          <p:nvPr>
            <p:ph type="dt" sz="half" idx="10"/>
          </p:nvPr>
        </p:nvSpPr>
        <p:spPr/>
        <p:txBody>
          <a:bodyPr/>
          <a:lstStyle/>
          <a:p>
            <a:fld id="{F1ADE01E-515C-472E-8839-25F50E3CC6A5}" type="datetime1">
              <a:rPr lang="en-US" smtClean="0"/>
              <a:pPr/>
              <a:t>11/14/2021</a:t>
            </a:fld>
            <a:endParaRPr lang="en-US"/>
          </a:p>
        </p:txBody>
      </p:sp>
      <p:sp>
        <p:nvSpPr>
          <p:cNvPr id="4" name="Footer Placeholder 3"/>
          <p:cNvSpPr>
            <a:spLocks noGrp="1"/>
          </p:cNvSpPr>
          <p:nvPr>
            <p:ph type="ftr" sz="quarter" idx="11"/>
          </p:nvPr>
        </p:nvSpPr>
        <p:spPr/>
        <p:txBody>
          <a:bodyPr/>
          <a:lstStyle/>
          <a:p>
            <a:r>
              <a:rPr lang="en-US"/>
              <a:t>2018 - 2022 </a:t>
            </a:r>
          </a:p>
        </p:txBody>
      </p:sp>
      <p:sp>
        <p:nvSpPr>
          <p:cNvPr id="5" name="Slide Number Placeholder 4"/>
          <p:cNvSpPr>
            <a:spLocks noGrp="1"/>
          </p:cNvSpPr>
          <p:nvPr>
            <p:ph type="sldNum" sz="quarter" idx="12"/>
          </p:nvPr>
        </p:nvSpPr>
        <p:spPr/>
        <p:txBody>
          <a:bodyPr/>
          <a:lstStyle/>
          <a:p>
            <a:fld id="{9F1B4298-E628-48C7-BDA3-B31837C15712}" type="slidenum">
              <a:rPr lang="en-US" smtClean="0"/>
              <a:pPr/>
              <a:t>2</a:t>
            </a:fld>
            <a:endParaRPr lang="en-US"/>
          </a:p>
        </p:txBody>
      </p:sp>
    </p:spTree>
    <p:extLst>
      <p:ext uri="{BB962C8B-B14F-4D97-AF65-F5344CB8AC3E}">
        <p14:creationId xmlns:p14="http://schemas.microsoft.com/office/powerpoint/2010/main" val="102376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874" y="185737"/>
            <a:ext cx="11192359" cy="1143000"/>
          </a:xfrm>
          <a:ln>
            <a:solidFill>
              <a:schemeClr val="tx1"/>
            </a:solidFill>
          </a:ln>
        </p:spPr>
        <p:txBody>
          <a:bodyPr/>
          <a:lstStyle/>
          <a:p>
            <a:pPr>
              <a:defRPr/>
            </a:pPr>
            <a:r>
              <a:rPr lang="en-US" dirty="0"/>
              <a:t>A-buffer</a:t>
            </a:r>
          </a:p>
        </p:txBody>
      </p:sp>
      <p:sp>
        <p:nvSpPr>
          <p:cNvPr id="23555" name="Content Placeholder 2"/>
          <p:cNvSpPr>
            <a:spLocks noGrp="1"/>
          </p:cNvSpPr>
          <p:nvPr>
            <p:ph idx="1"/>
          </p:nvPr>
        </p:nvSpPr>
        <p:spPr>
          <a:xfrm>
            <a:off x="384873" y="1786731"/>
            <a:ext cx="11192359" cy="4769051"/>
          </a:xfrm>
          <a:ln>
            <a:solidFill>
              <a:schemeClr val="tx1"/>
            </a:solidFill>
          </a:ln>
        </p:spPr>
        <p:txBody>
          <a:bodyPr/>
          <a:lstStyle/>
          <a:p>
            <a:pPr eaLnBrk="1" hangingPunct="1"/>
            <a:r>
              <a:rPr lang="en-US" altLang="en-US" dirty="0"/>
              <a:t>Each position has 2 fields.</a:t>
            </a:r>
          </a:p>
          <a:p>
            <a:pPr eaLnBrk="1" hangingPunct="1"/>
            <a:r>
              <a:rPr lang="en-US" altLang="en-US" dirty="0"/>
              <a:t>Depth field – stores a positive or negative real number</a:t>
            </a:r>
          </a:p>
          <a:p>
            <a:pPr eaLnBrk="1" hangingPunct="1"/>
            <a:r>
              <a:rPr lang="en-US" altLang="en-US" dirty="0"/>
              <a:t>Intensity field- stores surface intensity information or a pointer value.</a:t>
            </a:r>
          </a:p>
          <a:p>
            <a:pPr eaLnBrk="1" hangingPunct="1">
              <a:buFont typeface="Wingdings 2" panose="05020102010507070707" pitchFamily="18" charset="2"/>
              <a:buNone/>
            </a:pPr>
            <a:endParaRPr lang="en-US" altLang="en-US" dirty="0"/>
          </a:p>
        </p:txBody>
      </p:sp>
      <p:pic>
        <p:nvPicPr>
          <p:cNvPr id="23556" name="Picture 4" descr="AADGHZE0"/>
          <p:cNvPicPr>
            <a:picLocks noChangeAspect="1" noChangeArrowheads="1"/>
          </p:cNvPicPr>
          <p:nvPr/>
        </p:nvPicPr>
        <p:blipFill>
          <a:blip r:embed="rId2">
            <a:extLst>
              <a:ext uri="{28A0092B-C50C-407E-A947-70E740481C1C}">
                <a14:useLocalDpi xmlns:a14="http://schemas.microsoft.com/office/drawing/2010/main" val="0"/>
              </a:ext>
            </a:extLst>
          </a:blip>
          <a:srcRect l="11163" t="22501" r="10902" b="43195"/>
          <a:stretch>
            <a:fillRect/>
          </a:stretch>
        </p:blipFill>
        <p:spPr bwMode="auto">
          <a:xfrm>
            <a:off x="2286000" y="3962401"/>
            <a:ext cx="71262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27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59" y="304542"/>
            <a:ext cx="11099370" cy="935322"/>
          </a:xfrm>
          <a:ln>
            <a:solidFill>
              <a:schemeClr val="tx1"/>
            </a:solidFill>
          </a:ln>
        </p:spPr>
        <p:txBody>
          <a:bodyPr/>
          <a:lstStyle/>
          <a:p>
            <a:pPr>
              <a:defRPr/>
            </a:pPr>
            <a:r>
              <a:rPr lang="en-US" dirty="0"/>
              <a:t>A-buffer</a:t>
            </a:r>
          </a:p>
        </p:txBody>
      </p:sp>
      <p:sp>
        <p:nvSpPr>
          <p:cNvPr id="24579" name="Content Placeholder 2"/>
          <p:cNvSpPr>
            <a:spLocks noGrp="1"/>
          </p:cNvSpPr>
          <p:nvPr>
            <p:ph idx="1"/>
          </p:nvPr>
        </p:nvSpPr>
        <p:spPr>
          <a:xfrm>
            <a:off x="524359" y="1487837"/>
            <a:ext cx="11099370" cy="4689126"/>
          </a:xfrm>
          <a:ln>
            <a:solidFill>
              <a:schemeClr val="tx1"/>
            </a:solidFill>
          </a:ln>
        </p:spPr>
        <p:txBody>
          <a:bodyPr>
            <a:normAutofit fontScale="92500" lnSpcReduction="20000"/>
          </a:bodyPr>
          <a:lstStyle/>
          <a:p>
            <a:pPr eaLnBrk="1" hangingPunct="1"/>
            <a:r>
              <a:rPr lang="en-IE" altLang="en-US" dirty="0"/>
              <a:t>If depth is &gt;= 0(single surface), then the surface data field stores the depth of that pixel position as before</a:t>
            </a:r>
          </a:p>
          <a:p>
            <a:pPr eaLnBrk="1" hangingPunct="1"/>
            <a:r>
              <a:rPr lang="en-IE" altLang="en-US" dirty="0"/>
              <a:t>If depth &lt; 0 (multiple surfaces)then the data filed stores a pointer to a linked list of surface data.</a:t>
            </a:r>
            <a:endParaRPr lang="en-GB" altLang="en-US" dirty="0"/>
          </a:p>
          <a:p>
            <a:r>
              <a:rPr lang="en-IE" altLang="en-US" dirty="0"/>
              <a:t>Surface information in the A-buffer includes:</a:t>
            </a:r>
          </a:p>
          <a:p>
            <a:pPr lvl="1"/>
            <a:r>
              <a:rPr lang="en-IE" altLang="en-US" dirty="0"/>
              <a:t>RGB intensity components</a:t>
            </a:r>
          </a:p>
          <a:p>
            <a:pPr lvl="1"/>
            <a:r>
              <a:rPr lang="en-IE" altLang="en-US" dirty="0"/>
              <a:t>Opacity parameter</a:t>
            </a:r>
          </a:p>
          <a:p>
            <a:pPr lvl="1"/>
            <a:r>
              <a:rPr lang="en-IE" altLang="en-US" dirty="0"/>
              <a:t>Depth</a:t>
            </a:r>
          </a:p>
          <a:p>
            <a:pPr lvl="1"/>
            <a:r>
              <a:rPr lang="en-IE" altLang="en-US" dirty="0"/>
              <a:t>Percent of area coverage</a:t>
            </a:r>
          </a:p>
          <a:p>
            <a:pPr lvl="1"/>
            <a:r>
              <a:rPr lang="en-IE" altLang="en-US" dirty="0"/>
              <a:t>Surface identifier</a:t>
            </a:r>
          </a:p>
          <a:p>
            <a:pPr lvl="1"/>
            <a:r>
              <a:rPr lang="en-IE" altLang="en-US" dirty="0"/>
              <a:t>Other surface rendering parameters</a:t>
            </a:r>
          </a:p>
          <a:p>
            <a:r>
              <a:rPr lang="en-IE" altLang="en-US" dirty="0"/>
              <a:t>The algorithm proceeds just like the depth buffer algorithm</a:t>
            </a:r>
          </a:p>
          <a:p>
            <a:r>
              <a:rPr lang="en-IE" altLang="en-US" dirty="0"/>
              <a:t>The depth and opacity values are used to determine the final colour of a pixel</a:t>
            </a:r>
            <a:endParaRPr lang="en-GB" altLang="en-US" dirty="0"/>
          </a:p>
          <a:p>
            <a:pPr eaLnBrk="1" hangingPunct="1"/>
            <a:endParaRPr lang="en-US" altLang="en-US" dirty="0"/>
          </a:p>
        </p:txBody>
      </p:sp>
    </p:spTree>
    <p:extLst>
      <p:ext uri="{BB962C8B-B14F-4D97-AF65-F5344CB8AC3E}">
        <p14:creationId xmlns:p14="http://schemas.microsoft.com/office/powerpoint/2010/main" val="80833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57" y="243916"/>
            <a:ext cx="11414017" cy="859241"/>
          </a:xfrm>
          <a:ln>
            <a:solidFill>
              <a:schemeClr val="tx1"/>
            </a:solidFill>
          </a:ln>
        </p:spPr>
        <p:txBody>
          <a:bodyPr/>
          <a:lstStyle/>
          <a:p>
            <a:pPr eaLnBrk="1" hangingPunct="1">
              <a:defRPr/>
            </a:pPr>
            <a:r>
              <a:rPr lang="en-US" dirty="0"/>
              <a:t>Scan-line method</a:t>
            </a:r>
          </a:p>
        </p:txBody>
      </p:sp>
      <p:sp>
        <p:nvSpPr>
          <p:cNvPr id="26627" name="Content Placeholder 2"/>
          <p:cNvSpPr>
            <a:spLocks noGrp="1"/>
          </p:cNvSpPr>
          <p:nvPr>
            <p:ph sz="half" idx="1"/>
          </p:nvPr>
        </p:nvSpPr>
        <p:spPr>
          <a:xfrm>
            <a:off x="311258" y="1464390"/>
            <a:ext cx="5522872" cy="4734931"/>
          </a:xfrm>
          <a:ln>
            <a:solidFill>
              <a:schemeClr val="tx1"/>
            </a:solidFill>
          </a:ln>
        </p:spPr>
        <p:txBody>
          <a:bodyPr>
            <a:normAutofit/>
          </a:bodyPr>
          <a:lstStyle/>
          <a:p>
            <a:pPr eaLnBrk="1" hangingPunct="1"/>
            <a:r>
              <a:rPr lang="en-US" altLang="en-US" dirty="0"/>
              <a:t>Idea is to intersect each polygon with a particular </a:t>
            </a:r>
            <a:r>
              <a:rPr lang="en-US" altLang="en-US" dirty="0" err="1"/>
              <a:t>scanline</a:t>
            </a:r>
            <a:r>
              <a:rPr lang="en-US" altLang="en-US" dirty="0"/>
              <a:t>. Solve hidden surface problem for just that </a:t>
            </a:r>
            <a:r>
              <a:rPr lang="en-US" altLang="en-US" dirty="0" err="1"/>
              <a:t>scanline</a:t>
            </a:r>
            <a:r>
              <a:rPr lang="en-US" altLang="en-US" dirty="0"/>
              <a:t>.</a:t>
            </a:r>
          </a:p>
          <a:p>
            <a:pPr eaLnBrk="1" hangingPunct="1"/>
            <a:r>
              <a:rPr lang="en-US" altLang="en-US" dirty="0"/>
              <a:t>Requires a depth buffer equal to only one </a:t>
            </a:r>
            <a:r>
              <a:rPr lang="en-US" altLang="en-US" dirty="0" err="1"/>
              <a:t>scanline</a:t>
            </a:r>
            <a:endParaRPr lang="en-US" altLang="en-US" dirty="0"/>
          </a:p>
          <a:p>
            <a:pPr eaLnBrk="1" hangingPunct="1"/>
            <a:r>
              <a:rPr lang="en-US" altLang="en-US" dirty="0"/>
              <a:t>The cost of tiling scene is roughly proportional to its depth complexity</a:t>
            </a:r>
          </a:p>
          <a:p>
            <a:pPr eaLnBrk="1" hangingPunct="1"/>
            <a:r>
              <a:rPr lang="en-US" altLang="en-US" dirty="0"/>
              <a:t>Efficient way to tile shallowly-occluded scenes</a:t>
            </a:r>
          </a:p>
          <a:p>
            <a:pPr eaLnBrk="1" hangingPunct="1">
              <a:buFont typeface="Wingdings 2" panose="05020102010507070707" pitchFamily="18" charset="2"/>
              <a:buNone/>
            </a:pPr>
            <a:endParaRPr lang="en-US" altLang="en-US" dirty="0"/>
          </a:p>
        </p:txBody>
      </p:sp>
      <p:pic>
        <p:nvPicPr>
          <p:cNvPr id="3" name="Picture 2"/>
          <p:cNvPicPr>
            <a:picLocks noChangeAspect="1"/>
          </p:cNvPicPr>
          <p:nvPr/>
        </p:nvPicPr>
        <p:blipFill>
          <a:blip r:embed="rId3"/>
          <a:stretch>
            <a:fillRect/>
          </a:stretch>
        </p:blipFill>
        <p:spPr>
          <a:xfrm>
            <a:off x="6172200" y="1464390"/>
            <a:ext cx="5553075" cy="4734931"/>
          </a:xfrm>
          <a:prstGeom prst="rect">
            <a:avLst/>
          </a:prstGeom>
          <a:ln>
            <a:solidFill>
              <a:schemeClr val="tx1"/>
            </a:solidFill>
          </a:ln>
        </p:spPr>
      </p:pic>
    </p:spTree>
    <p:extLst>
      <p:ext uri="{BB962C8B-B14F-4D97-AF65-F5344CB8AC3E}">
        <p14:creationId xmlns:p14="http://schemas.microsoft.com/office/powerpoint/2010/main" val="689332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76" y="225641"/>
            <a:ext cx="11854912" cy="921234"/>
          </a:xfrm>
          <a:ln>
            <a:solidFill>
              <a:schemeClr val="tx1"/>
            </a:solidFill>
          </a:ln>
        </p:spPr>
        <p:txBody>
          <a:bodyPr/>
          <a:lstStyle/>
          <a:p>
            <a:r>
              <a:rPr lang="en-US" dirty="0"/>
              <a:t>Scan-line method</a:t>
            </a:r>
            <a:endParaRPr lang="en-IN" dirty="0"/>
          </a:p>
        </p:txBody>
      </p:sp>
      <p:sp>
        <p:nvSpPr>
          <p:cNvPr id="3" name="Content Placeholder 2"/>
          <p:cNvSpPr>
            <a:spLocks noGrp="1"/>
          </p:cNvSpPr>
          <p:nvPr>
            <p:ph sz="half" idx="1"/>
          </p:nvPr>
        </p:nvSpPr>
        <p:spPr>
          <a:xfrm>
            <a:off x="140775" y="1376174"/>
            <a:ext cx="5609095" cy="5481826"/>
          </a:xfrm>
          <a:ln>
            <a:solidFill>
              <a:schemeClr val="tx1"/>
            </a:solidFill>
          </a:ln>
        </p:spPr>
        <p:txBody>
          <a:bodyPr>
            <a:normAutofit fontScale="92500" lnSpcReduction="20000"/>
          </a:bodyPr>
          <a:lstStyle/>
          <a:p>
            <a:r>
              <a:rPr lang="en-IN" dirty="0"/>
              <a:t>It is an image-space method to identify visible surface. This method has a depth information for only single scan-line. </a:t>
            </a:r>
          </a:p>
          <a:p>
            <a:r>
              <a:rPr lang="en-IN" dirty="0"/>
              <a:t>In order to require one scan-line of depth values, we must group and process all polygons intersecting a given scan-line at the same time before processing the next scan-line. </a:t>
            </a:r>
          </a:p>
          <a:p>
            <a:r>
              <a:rPr lang="en-IN" dirty="0"/>
              <a:t>Two important tables, </a:t>
            </a:r>
            <a:r>
              <a:rPr lang="en-IN" b="1" dirty="0"/>
              <a:t>edge table</a:t>
            </a:r>
            <a:r>
              <a:rPr lang="en-IN" dirty="0"/>
              <a:t> and </a:t>
            </a:r>
            <a:r>
              <a:rPr lang="en-IN" b="1" dirty="0"/>
              <a:t>polygon table,</a:t>
            </a:r>
            <a:r>
              <a:rPr lang="en-IN" dirty="0"/>
              <a:t> are maintained for this.</a:t>
            </a:r>
          </a:p>
          <a:p>
            <a:r>
              <a:rPr lang="en-IN" dirty="0"/>
              <a:t>To facilitate the search for surfaces crossing a given scan-line, an active list of edges is formed.</a:t>
            </a:r>
          </a:p>
        </p:txBody>
      </p:sp>
      <p:sp>
        <p:nvSpPr>
          <p:cNvPr id="4" name="Content Placeholder 3"/>
          <p:cNvSpPr>
            <a:spLocks noGrp="1"/>
          </p:cNvSpPr>
          <p:nvPr>
            <p:ph sz="half" idx="2"/>
          </p:nvPr>
        </p:nvSpPr>
        <p:spPr>
          <a:xfrm>
            <a:off x="6172200" y="1376174"/>
            <a:ext cx="5823488" cy="5288097"/>
          </a:xfrm>
          <a:ln>
            <a:solidFill>
              <a:schemeClr val="tx1"/>
            </a:solidFill>
          </a:ln>
        </p:spPr>
        <p:txBody>
          <a:bodyPr>
            <a:normAutofit fontScale="92500" lnSpcReduction="20000"/>
          </a:bodyPr>
          <a:lstStyle/>
          <a:p>
            <a:r>
              <a:rPr lang="en-IN" dirty="0"/>
              <a:t>The active list stores only those edges that cross the scan-line in order of increasing x. </a:t>
            </a:r>
          </a:p>
          <a:p>
            <a:r>
              <a:rPr lang="en-IN" dirty="0"/>
              <a:t>Also a flag is set for each surface to indicate whether a position along a scan-line is either inside or outside the surface.</a:t>
            </a:r>
          </a:p>
          <a:p>
            <a:r>
              <a:rPr lang="en-IN" dirty="0"/>
              <a:t>Pixel positions across each scan-line are processed from left to right. </a:t>
            </a:r>
          </a:p>
          <a:p>
            <a:r>
              <a:rPr lang="en-IN" dirty="0"/>
              <a:t>At the left intersection with a surface, the surface flag is turned on and at the right, the flag is turned off. </a:t>
            </a:r>
          </a:p>
          <a:p>
            <a:r>
              <a:rPr lang="en-IN" dirty="0"/>
              <a:t>You only need to perform depth calculations when multiple surfaces have their flags turned on at a certain scan-line position.</a:t>
            </a:r>
          </a:p>
          <a:p>
            <a:endParaRPr lang="en-IN" dirty="0"/>
          </a:p>
        </p:txBody>
      </p:sp>
    </p:spTree>
    <p:extLst>
      <p:ext uri="{BB962C8B-B14F-4D97-AF65-F5344CB8AC3E}">
        <p14:creationId xmlns:p14="http://schemas.microsoft.com/office/powerpoint/2010/main" val="3186845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70" y="179147"/>
            <a:ext cx="11606939" cy="626766"/>
          </a:xfrm>
          <a:ln>
            <a:solidFill>
              <a:schemeClr val="tx1"/>
            </a:solidFill>
          </a:ln>
        </p:spPr>
        <p:txBody>
          <a:bodyPr>
            <a:normAutofit fontScale="90000"/>
          </a:bodyPr>
          <a:lstStyle/>
          <a:p>
            <a:pPr eaLnBrk="1" hangingPunct="1">
              <a:defRPr/>
            </a:pPr>
            <a:r>
              <a:rPr lang="en-US" dirty="0"/>
              <a:t>BSP Tree Method</a:t>
            </a:r>
          </a:p>
        </p:txBody>
      </p:sp>
      <p:sp>
        <p:nvSpPr>
          <p:cNvPr id="4" name="Rectangle 2"/>
          <p:cNvSpPr>
            <a:spLocks noGrp="1" noChangeArrowheads="1"/>
          </p:cNvSpPr>
          <p:nvPr>
            <p:ph idx="1"/>
          </p:nvPr>
        </p:nvSpPr>
        <p:spPr bwMode="auto">
          <a:xfrm>
            <a:off x="187270" y="937170"/>
            <a:ext cx="11606939" cy="5632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lnSpc>
                <a:spcPct val="100000"/>
              </a:lnSpc>
              <a:buNone/>
            </a:pPr>
            <a:r>
              <a:rPr kumimoji="0" lang="en-US" altLang="en-US" sz="18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2400" dirty="0">
                <a:solidFill>
                  <a:srgbClr val="000000"/>
                </a:solidFill>
                <a:cs typeface="Arial" panose="020B0604020202020204" pitchFamily="34" charset="0"/>
              </a:rPr>
              <a:t>A binary space partitioning tree (</a:t>
            </a:r>
            <a:r>
              <a:rPr lang="en-US" altLang="en-US" sz="2400" dirty="0" err="1">
                <a:solidFill>
                  <a:srgbClr val="000000"/>
                </a:solidFill>
                <a:cs typeface="Arial" panose="020B0604020202020204" pitchFamily="34" charset="0"/>
              </a:rPr>
              <a:t>bsp</a:t>
            </a:r>
            <a:r>
              <a:rPr lang="en-US" altLang="en-US" sz="2400" dirty="0">
                <a:solidFill>
                  <a:srgbClr val="000000"/>
                </a:solidFill>
                <a:cs typeface="Arial" panose="020B0604020202020204" pitchFamily="34" charset="0"/>
              </a:rPr>
              <a:t>–tree) is a binary tree whose nodes </a:t>
            </a:r>
          </a:p>
          <a:p>
            <a:pPr marL="0" indent="0" algn="just">
              <a:lnSpc>
                <a:spcPct val="100000"/>
              </a:lnSpc>
              <a:buNone/>
            </a:pPr>
            <a:r>
              <a:rPr lang="en-US" altLang="en-US" sz="2400" dirty="0">
                <a:solidFill>
                  <a:srgbClr val="000000"/>
                </a:solidFill>
                <a:cs typeface="Arial" panose="020B0604020202020204" pitchFamily="34" charset="0"/>
              </a:rPr>
              <a:t>contain polygons.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Binary space partitioning, or BSP, divides space into distinct sections by building a tree representing that space.</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Used to sort polygons.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A BSP takes the polygons and divides them into two groups </a:t>
            </a:r>
            <a:r>
              <a:rPr kumimoji="0" lang="en-US" altLang="en-US" sz="2400" b="0" i="0" u="none" strike="noStrike" cap="none" normalizeH="0" baseline="0" dirty="0" err="1">
                <a:ln>
                  <a:noFill/>
                </a:ln>
                <a:solidFill>
                  <a:srgbClr val="000000"/>
                </a:solidFill>
                <a:effectLst/>
                <a:cs typeface="Arial" panose="020B0604020202020204" pitchFamily="34" charset="0"/>
              </a:rPr>
              <a:t>bychoosing</a:t>
            </a:r>
            <a:r>
              <a:rPr kumimoji="0" lang="en-US" altLang="en-US" sz="2400" b="0" i="0" u="none" strike="noStrike" cap="none" normalizeH="0" baseline="0" dirty="0">
                <a:ln>
                  <a:noFill/>
                </a:ln>
                <a:solidFill>
                  <a:srgbClr val="000000"/>
                </a:solidFill>
                <a:effectLst/>
                <a:cs typeface="Arial" panose="020B0604020202020204" pitchFamily="34" charset="0"/>
              </a:rPr>
              <a:t> a plane, usually taken from the set of polygons,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cs typeface="Arial" panose="020B0604020202020204" pitchFamily="34" charset="0"/>
              </a:rPr>
              <a:t> and divides the world into two spaces.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It decides which side of the plane each polygon is on, or it may also be on the plane.</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If a polygon intersects the splitting plane it must be split into two separate polygons, one on each side of the plane.</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cs typeface="Arial" panose="020B0604020202020204" pitchFamily="34" charset="0"/>
              </a:rPr>
              <a:t>The tree is built by choosing a partitioning plane and dividing the remaining polygons into two or three lists: Front, Back and On lists – done by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cs typeface="Arial" panose="020B0604020202020204" pitchFamily="34" charset="0"/>
              </a:rPr>
              <a:t>comparing the normal vector of the plane with that of each polygon.</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4961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87828" y="365125"/>
            <a:ext cx="10989129" cy="6084661"/>
          </a:xfrm>
          <a:prstGeom prst="rect">
            <a:avLst/>
          </a:prstGeom>
          <a:ln>
            <a:solidFill>
              <a:schemeClr val="tx1"/>
            </a:solidFill>
          </a:ln>
        </p:spPr>
      </p:pic>
    </p:spTree>
    <p:extLst>
      <p:ext uri="{BB962C8B-B14F-4D97-AF65-F5344CB8AC3E}">
        <p14:creationId xmlns:p14="http://schemas.microsoft.com/office/powerpoint/2010/main" val="342630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0" y="116047"/>
            <a:ext cx="11424557" cy="875846"/>
          </a:xfrm>
          <a:ln>
            <a:solidFill>
              <a:schemeClr val="tx1"/>
            </a:solidFill>
          </a:ln>
        </p:spPr>
        <p:txBody>
          <a:bodyPr/>
          <a:lstStyle/>
          <a:p>
            <a:r>
              <a:rPr lang="en-US" dirty="0"/>
              <a:t>BSP Tree Method</a:t>
            </a:r>
            <a:endParaRPr lang="en-IN" dirty="0"/>
          </a:p>
        </p:txBody>
      </p:sp>
      <p:sp>
        <p:nvSpPr>
          <p:cNvPr id="4" name="Rectangle 1"/>
          <p:cNvSpPr>
            <a:spLocks noGrp="1" noChangeArrowheads="1"/>
          </p:cNvSpPr>
          <p:nvPr>
            <p:ph idx="1"/>
          </p:nvPr>
        </p:nvSpPr>
        <p:spPr bwMode="auto">
          <a:xfrm>
            <a:off x="234041" y="1104703"/>
            <a:ext cx="11424557" cy="58169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For each node in a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-tree the polygons in the left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lie behind the polygon at the node while the polygons in the right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lie in front of the polygon at the node.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Each polygon has a fixed normal vector, and front and back are measured relative to this fixed normal.</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Once a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-tree is constructed for a scene, the polygons are rendered by an in order traversal of the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-tree.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Recursive algorithms for generating a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-tree and then using the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-tree to render a scene are presented below.</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rgbClr val="000000"/>
                </a:solidFill>
                <a:effectLst/>
                <a:latin typeface="Times New Roman" panose="02020603050405020304" pitchFamily="18" charset="0"/>
                <a:ea typeface="Times-Italic"/>
                <a:cs typeface="Times New Roman" panose="02020603050405020304" pitchFamily="18" charset="0"/>
              </a:rPr>
              <a:t>Algorithm for Generating a BSP–Tree</a:t>
            </a:r>
            <a:endParaRPr kumimoji="0" lang="en-US" altLang="en-US"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Select any polygon (plane) in the scene for the root.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Partition all the other polygons in the scene to the back (left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 or the front (right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Split any polygons lying on both sides of the root (see below).</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Build the left and right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Roman"/>
                <a:cs typeface="Times New Roman" panose="02020603050405020304" pitchFamily="18" charset="0"/>
              </a:rPr>
              <a:t>subtrees</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 recursively.</a:t>
            </a: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a:t>
            </a:r>
            <a:r>
              <a:rPr kumimoji="0" lang="en-US" altLang="en-US" sz="1800" b="1" i="1" u="none" strike="noStrike" cap="none" normalizeH="0" baseline="0" dirty="0">
                <a:ln>
                  <a:noFill/>
                </a:ln>
                <a:solidFill>
                  <a:srgbClr val="000000"/>
                </a:solidFill>
                <a:effectLst/>
                <a:latin typeface="Times New Roman" panose="02020603050405020304" pitchFamily="18" charset="0"/>
                <a:ea typeface="Times-Italic"/>
                <a:cs typeface="Times New Roman" panose="02020603050405020304" pitchFamily="18" charset="0"/>
              </a:rPr>
              <a:t>BSP-Tree Rendering Algorithm </a:t>
            </a:r>
            <a:r>
              <a:rPr kumimoji="0" lang="en-US" altLang="en-US" sz="1800" b="1"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(In order tree traversal)</a:t>
            </a:r>
            <a:endParaRPr kumimoji="0" lang="en-US" altLang="en-US"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If the eye is in front of the root, then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left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(behind)</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root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right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(front)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If eye is in back of the root, then</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right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(front)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root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Display the left </a:t>
            </a:r>
            <a:r>
              <a:rPr kumimoji="0" lang="en-US" altLang="en-US" sz="1800" b="0" i="0" u="none" strike="noStrike" cap="none" normalizeH="0" baseline="0" dirty="0" err="1">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(back)</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15963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70" y="247972"/>
            <a:ext cx="11715427" cy="945398"/>
          </a:xfrm>
          <a:ln>
            <a:solidFill>
              <a:schemeClr val="tx1"/>
            </a:solidFill>
          </a:ln>
        </p:spPr>
        <p:txBody>
          <a:bodyPr>
            <a:normAutofit/>
          </a:bodyPr>
          <a:lstStyle/>
          <a:p>
            <a:pPr eaLnBrk="1" hangingPunct="1">
              <a:defRPr/>
            </a:pPr>
            <a:r>
              <a:rPr lang="en-US" dirty="0"/>
              <a:t>Depth- sorting or painter’s algorithm</a:t>
            </a:r>
          </a:p>
        </p:txBody>
      </p:sp>
      <p:sp>
        <p:nvSpPr>
          <p:cNvPr id="28675" name="Content Placeholder 2"/>
          <p:cNvSpPr>
            <a:spLocks noGrp="1"/>
          </p:cNvSpPr>
          <p:nvPr>
            <p:ph sz="half" idx="1"/>
          </p:nvPr>
        </p:nvSpPr>
        <p:spPr>
          <a:xfrm>
            <a:off x="187270" y="1472337"/>
            <a:ext cx="6229027" cy="5067947"/>
          </a:xfrm>
          <a:ln>
            <a:solidFill>
              <a:schemeClr val="tx1"/>
            </a:solidFill>
          </a:ln>
        </p:spPr>
        <p:txBody>
          <a:bodyPr>
            <a:normAutofit fontScale="92500" lnSpcReduction="10000"/>
          </a:bodyPr>
          <a:lstStyle/>
          <a:p>
            <a:r>
              <a:rPr lang="en-IN" dirty="0"/>
              <a:t>Depth sorting method uses both image space and object-space operations. The depth-sorting method performs two basic functions −</a:t>
            </a:r>
          </a:p>
          <a:p>
            <a:r>
              <a:rPr lang="en-IN" dirty="0"/>
              <a:t>First, the surfaces are sorted in order of decreasing depth.</a:t>
            </a:r>
          </a:p>
          <a:p>
            <a:r>
              <a:rPr lang="en-IN" dirty="0"/>
              <a:t>Second, the surfaces are scan-converted in order, starting with the surface of greatest depth.</a:t>
            </a:r>
          </a:p>
          <a:p>
            <a:r>
              <a:rPr lang="en-IN" dirty="0"/>
              <a:t>The scan conversion of the polygon surfaces is performed in image space. This method for solving the hidden-surface problem is often referred to as the </a:t>
            </a:r>
            <a:r>
              <a:rPr lang="en-IN" b="1" dirty="0"/>
              <a:t>painter's algorithm</a:t>
            </a:r>
            <a:r>
              <a:rPr lang="en-IN" dirty="0"/>
              <a:t>. </a:t>
            </a:r>
          </a:p>
          <a:p>
            <a:pPr marL="273050" lvl="1" indent="-273050">
              <a:spcBef>
                <a:spcPts val="600"/>
              </a:spcBef>
              <a:buClr>
                <a:schemeClr val="tx2"/>
              </a:buClr>
              <a:buSzPct val="73000"/>
              <a:buFont typeface="Wingdings 2" panose="05020102010507070707" pitchFamily="18" charset="2"/>
              <a:buChar char=""/>
            </a:pPr>
            <a:endParaRPr lang="en-US" altLang="en-US" sz="2600" dirty="0"/>
          </a:p>
          <a:p>
            <a:pPr eaLnBrk="1" hangingPunct="1"/>
            <a:endParaRPr lang="en-US" altLang="en-US" dirty="0"/>
          </a:p>
        </p:txBody>
      </p:sp>
      <p:pic>
        <p:nvPicPr>
          <p:cNvPr id="4" name="Content Placeholder 3"/>
          <p:cNvPicPr>
            <a:picLocks noGrp="1" noChangeAspect="1"/>
          </p:cNvPicPr>
          <p:nvPr>
            <p:ph sz="half" idx="2"/>
          </p:nvPr>
        </p:nvPicPr>
        <p:blipFill>
          <a:blip r:embed="rId2"/>
          <a:stretch>
            <a:fillRect/>
          </a:stretch>
        </p:blipFill>
        <p:spPr>
          <a:xfrm>
            <a:off x="6544159" y="1472338"/>
            <a:ext cx="5358538" cy="5067946"/>
          </a:xfrm>
          <a:prstGeom prst="rect">
            <a:avLst/>
          </a:prstGeom>
          <a:ln>
            <a:solidFill>
              <a:schemeClr val="tx1"/>
            </a:solidFill>
          </a:ln>
        </p:spPr>
      </p:pic>
    </p:spTree>
    <p:extLst>
      <p:ext uri="{BB962C8B-B14F-4D97-AF65-F5344CB8AC3E}">
        <p14:creationId xmlns:p14="http://schemas.microsoft.com/office/powerpoint/2010/main" val="60358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58" y="272136"/>
            <a:ext cx="11281475" cy="921234"/>
          </a:xfrm>
          <a:ln>
            <a:solidFill>
              <a:schemeClr val="tx1"/>
            </a:solidFill>
          </a:ln>
        </p:spPr>
        <p:txBody>
          <a:bodyPr/>
          <a:lstStyle/>
          <a:p>
            <a:pPr eaLnBrk="1" hangingPunct="1">
              <a:defRPr/>
            </a:pPr>
            <a:r>
              <a:rPr lang="en-US" dirty="0"/>
              <a:t>Area subdivision method</a:t>
            </a:r>
          </a:p>
        </p:txBody>
      </p:sp>
      <p:sp>
        <p:nvSpPr>
          <p:cNvPr id="32771" name="Content Placeholder 2"/>
          <p:cNvSpPr>
            <a:spLocks noGrp="1"/>
          </p:cNvSpPr>
          <p:nvPr>
            <p:ph idx="1"/>
          </p:nvPr>
        </p:nvSpPr>
        <p:spPr>
          <a:xfrm>
            <a:off x="295757" y="1562153"/>
            <a:ext cx="11281475" cy="5086619"/>
          </a:xfrm>
          <a:ln>
            <a:solidFill>
              <a:schemeClr val="tx1"/>
            </a:solidFill>
          </a:ln>
        </p:spPr>
        <p:txBody>
          <a:bodyPr>
            <a:normAutofit lnSpcReduction="10000"/>
          </a:bodyPr>
          <a:lstStyle/>
          <a:p>
            <a:r>
              <a:rPr lang="en-IN" dirty="0"/>
              <a:t>The area-subdivision method takes advantage by locating those view areas that represent part of a single surface. </a:t>
            </a:r>
          </a:p>
          <a:p>
            <a:r>
              <a:rPr lang="en-IN" dirty="0"/>
              <a:t>Divide the total viewing area into smaller and smaller rectangles until each small area is the projection of part of a single visible surface or no surface at all.</a:t>
            </a:r>
          </a:p>
          <a:p>
            <a:r>
              <a:rPr lang="en-IN" dirty="0"/>
              <a:t>Continue this process until the subdivisions are easily </a:t>
            </a:r>
            <a:r>
              <a:rPr lang="en-IN" dirty="0" err="1"/>
              <a:t>analyzed</a:t>
            </a:r>
            <a:r>
              <a:rPr lang="en-IN" dirty="0"/>
              <a:t> as belonging to a single surface or until they are reduced to the size of a single pixel. </a:t>
            </a:r>
          </a:p>
          <a:p>
            <a:r>
              <a:rPr lang="en-IN" dirty="0"/>
              <a:t>An easy way to do this is to successively divide the area into four equal parts at each step. </a:t>
            </a:r>
          </a:p>
          <a:p>
            <a:r>
              <a:rPr lang="en-IN" dirty="0"/>
              <a:t>There are four possible relationships that a surface can have with a specified area boundary.</a:t>
            </a:r>
          </a:p>
        </p:txBody>
      </p:sp>
    </p:spTree>
    <p:extLst>
      <p:ext uri="{BB962C8B-B14F-4D97-AF65-F5344CB8AC3E}">
        <p14:creationId xmlns:p14="http://schemas.microsoft.com/office/powerpoint/2010/main" val="988336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278969" y="365125"/>
            <a:ext cx="4308529" cy="6113167"/>
          </a:xfrm>
          <a:noFill/>
          <a:ln>
            <a:solidFill>
              <a:schemeClr val="tx1"/>
            </a:solidFill>
          </a:ln>
        </p:spPr>
      </p:pic>
      <p:sp>
        <p:nvSpPr>
          <p:cNvPr id="4" name="Content Placeholder 3"/>
          <p:cNvSpPr>
            <a:spLocks noGrp="1"/>
          </p:cNvSpPr>
          <p:nvPr>
            <p:ph sz="half" idx="2"/>
          </p:nvPr>
        </p:nvSpPr>
        <p:spPr>
          <a:xfrm>
            <a:off x="4885841" y="365125"/>
            <a:ext cx="6861874" cy="6237153"/>
          </a:xfrm>
          <a:ln>
            <a:solidFill>
              <a:schemeClr val="tx1"/>
            </a:solidFill>
          </a:ln>
        </p:spPr>
        <p:txBody>
          <a:bodyPr>
            <a:normAutofit/>
          </a:bodyPr>
          <a:lstStyle/>
          <a:p>
            <a:r>
              <a:rPr lang="en-IN" dirty="0"/>
              <a:t>The tests for determining surface visibility within an area can be stated in terms of these four classifications. No further subdivisions of a specified area are needed if one of the following conditions is true −</a:t>
            </a:r>
          </a:p>
          <a:p>
            <a:r>
              <a:rPr lang="en-IN" dirty="0"/>
              <a:t>All surfaces are outside surfaces with respect to the area.</a:t>
            </a:r>
          </a:p>
          <a:p>
            <a:r>
              <a:rPr lang="en-IN" dirty="0"/>
              <a:t>Only one inside, overlapping or surrounding surface is in the area.</a:t>
            </a:r>
          </a:p>
          <a:p>
            <a:r>
              <a:rPr lang="en-IN" dirty="0"/>
              <a:t>A surrounding surface obscures all other surfaces within the area boundaries.</a:t>
            </a:r>
          </a:p>
          <a:p>
            <a:endParaRPr lang="en-IN" dirty="0"/>
          </a:p>
        </p:txBody>
      </p:sp>
    </p:spTree>
    <p:extLst>
      <p:ext uri="{BB962C8B-B14F-4D97-AF65-F5344CB8AC3E}">
        <p14:creationId xmlns:p14="http://schemas.microsoft.com/office/powerpoint/2010/main" val="330169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Syllabus</a:t>
            </a:r>
          </a:p>
        </p:txBody>
      </p:sp>
      <p:pic>
        <p:nvPicPr>
          <p:cNvPr id="4" name="Content Placeholder 3"/>
          <p:cNvPicPr>
            <a:picLocks noGrp="1" noChangeAspect="1"/>
          </p:cNvPicPr>
          <p:nvPr>
            <p:ph idx="1"/>
          </p:nvPr>
        </p:nvPicPr>
        <p:blipFill>
          <a:blip r:embed="rId2"/>
          <a:stretch>
            <a:fillRect/>
          </a:stretch>
        </p:blipFill>
        <p:spPr>
          <a:xfrm>
            <a:off x="2248984" y="1825625"/>
            <a:ext cx="7694032" cy="4351338"/>
          </a:xfrm>
          <a:prstGeom prst="rect">
            <a:avLst/>
          </a:prstGeom>
          <a:ln>
            <a:solidFill>
              <a:srgbClr val="C00000"/>
            </a:solidFill>
          </a:ln>
        </p:spPr>
      </p:pic>
      <p:sp>
        <p:nvSpPr>
          <p:cNvPr id="3" name="Date Placeholder 2"/>
          <p:cNvSpPr>
            <a:spLocks noGrp="1"/>
          </p:cNvSpPr>
          <p:nvPr>
            <p:ph type="dt" sz="half" idx="10"/>
          </p:nvPr>
        </p:nvSpPr>
        <p:spPr/>
        <p:txBody>
          <a:bodyPr/>
          <a:lstStyle/>
          <a:p>
            <a:fld id="{6AA4D3FD-FB0B-4FD5-A544-EB947A8B2DB9}" type="datetime1">
              <a:rPr lang="en-US" smtClean="0"/>
              <a:pPr/>
              <a:t>11/14/2021</a:t>
            </a:fld>
            <a:endParaRPr lang="en-US"/>
          </a:p>
        </p:txBody>
      </p:sp>
      <p:sp>
        <p:nvSpPr>
          <p:cNvPr id="5" name="Footer Placeholder 4"/>
          <p:cNvSpPr>
            <a:spLocks noGrp="1"/>
          </p:cNvSpPr>
          <p:nvPr>
            <p:ph type="ftr" sz="quarter" idx="11"/>
          </p:nvPr>
        </p:nvSpPr>
        <p:spPr/>
        <p:txBody>
          <a:bodyPr/>
          <a:lstStyle/>
          <a:p>
            <a:r>
              <a:rPr lang="en-US"/>
              <a:t>2018 - 2022 </a:t>
            </a:r>
          </a:p>
        </p:txBody>
      </p:sp>
      <p:sp>
        <p:nvSpPr>
          <p:cNvPr id="6" name="Slide Number Placeholder 5"/>
          <p:cNvSpPr>
            <a:spLocks noGrp="1"/>
          </p:cNvSpPr>
          <p:nvPr>
            <p:ph type="sldNum" sz="quarter" idx="12"/>
          </p:nvPr>
        </p:nvSpPr>
        <p:spPr/>
        <p:txBody>
          <a:bodyPr/>
          <a:lstStyle/>
          <a:p>
            <a:fld id="{9F1B4298-E628-48C7-BDA3-B31837C15712}" type="slidenum">
              <a:rPr lang="en-US" smtClean="0"/>
              <a:pPr/>
              <a:t>3</a:t>
            </a:fld>
            <a:endParaRPr lang="en-US"/>
          </a:p>
        </p:txBody>
      </p:sp>
    </p:spTree>
    <p:extLst>
      <p:ext uri="{BB962C8B-B14F-4D97-AF65-F5344CB8AC3E}">
        <p14:creationId xmlns:p14="http://schemas.microsoft.com/office/powerpoint/2010/main" val="1312469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a:ln>
                <a:noFill/>
              </a:ln>
              <a:solidFill>
                <a:schemeClr val="tx1"/>
              </a:solidFill>
            </a:endParaRPr>
          </a:p>
        </p:txBody>
      </p:sp>
      <p:pic>
        <p:nvPicPr>
          <p:cNvPr id="348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2257" y="247974"/>
            <a:ext cx="11024462" cy="6338806"/>
          </a:xfrm>
          <a:noFill/>
          <a:ln>
            <a:solidFill>
              <a:schemeClr val="tx1"/>
            </a:solidFill>
          </a:ln>
        </p:spPr>
      </p:pic>
    </p:spTree>
    <p:extLst>
      <p:ext uri="{BB962C8B-B14F-4D97-AF65-F5344CB8AC3E}">
        <p14:creationId xmlns:p14="http://schemas.microsoft.com/office/powerpoint/2010/main" val="3491005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274638"/>
            <a:ext cx="11357029" cy="1011722"/>
          </a:xfrm>
          <a:ln>
            <a:solidFill>
              <a:schemeClr val="tx1"/>
            </a:solidFill>
          </a:ln>
        </p:spPr>
        <p:txBody>
          <a:bodyPr/>
          <a:lstStyle/>
          <a:p>
            <a:pPr eaLnBrk="1" hangingPunct="1">
              <a:defRPr/>
            </a:pPr>
            <a:r>
              <a:rPr lang="en-US" dirty="0" err="1"/>
              <a:t>Octree</a:t>
            </a:r>
            <a:r>
              <a:rPr lang="en-US" dirty="0"/>
              <a:t> methods</a:t>
            </a:r>
          </a:p>
        </p:txBody>
      </p:sp>
      <p:sp>
        <p:nvSpPr>
          <p:cNvPr id="35843" name="Content Placeholder 2"/>
          <p:cNvSpPr>
            <a:spLocks noGrp="1"/>
          </p:cNvSpPr>
          <p:nvPr>
            <p:ph idx="1"/>
          </p:nvPr>
        </p:nvSpPr>
        <p:spPr>
          <a:xfrm>
            <a:off x="266698" y="1639888"/>
            <a:ext cx="11357029" cy="4846638"/>
          </a:xfrm>
          <a:ln>
            <a:solidFill>
              <a:schemeClr val="tx1"/>
            </a:solidFill>
          </a:ln>
        </p:spPr>
        <p:txBody>
          <a:bodyPr/>
          <a:lstStyle/>
          <a:p>
            <a:pPr eaLnBrk="1" hangingPunct="1">
              <a:lnSpc>
                <a:spcPct val="110000"/>
              </a:lnSpc>
            </a:pPr>
            <a:r>
              <a:rPr lang="en-US" altLang="ko-KR" dirty="0">
                <a:cs typeface="HY그래픽M"/>
              </a:rPr>
              <a:t>Extension of </a:t>
            </a:r>
            <a:r>
              <a:rPr lang="en-US" altLang="ko-KR" b="1" i="1" dirty="0">
                <a:solidFill>
                  <a:schemeClr val="accent2"/>
                </a:solidFill>
                <a:cs typeface="HY그래픽M"/>
              </a:rPr>
              <a:t>area-subdivision method</a:t>
            </a:r>
          </a:p>
          <a:p>
            <a:pPr eaLnBrk="1" hangingPunct="1">
              <a:lnSpc>
                <a:spcPct val="110000"/>
              </a:lnSpc>
            </a:pPr>
            <a:r>
              <a:rPr lang="en-US" altLang="ko-KR" dirty="0">
                <a:cs typeface="HY그래픽M"/>
              </a:rPr>
              <a:t> Projecting </a:t>
            </a:r>
            <a:r>
              <a:rPr lang="en-US" altLang="ko-KR" dirty="0" err="1">
                <a:cs typeface="HY그래픽M"/>
              </a:rPr>
              <a:t>octree</a:t>
            </a:r>
            <a:r>
              <a:rPr lang="en-US" altLang="ko-KR" dirty="0">
                <a:cs typeface="HY그래픽M"/>
              </a:rPr>
              <a:t> nodes onto the </a:t>
            </a:r>
            <a:r>
              <a:rPr lang="en-US" altLang="ko-KR" dirty="0" err="1">
                <a:cs typeface="HY그래픽M"/>
              </a:rPr>
              <a:t>viewplane</a:t>
            </a:r>
            <a:endParaRPr lang="en-US" altLang="ko-KR" dirty="0">
              <a:cs typeface="HY그래픽M"/>
            </a:endParaRPr>
          </a:p>
          <a:p>
            <a:pPr lvl="1" eaLnBrk="1" hangingPunct="1">
              <a:lnSpc>
                <a:spcPct val="110000"/>
              </a:lnSpc>
            </a:pPr>
            <a:r>
              <a:rPr lang="en-US" altLang="ko-KR" sz="2800" dirty="0">
                <a:cs typeface="HY그래픽M"/>
              </a:rPr>
              <a:t> Front-to-back order </a:t>
            </a:r>
            <a:r>
              <a:rPr lang="en-US" altLang="ko-KR" sz="2800" dirty="0">
                <a:cs typeface="HY그래픽M"/>
                <a:sym typeface="Wingdings" panose="05000000000000000000" pitchFamily="2" charset="2"/>
              </a:rPr>
              <a:t> Depth-first traversal</a:t>
            </a:r>
          </a:p>
          <a:p>
            <a:pPr lvl="2" eaLnBrk="1" hangingPunct="1">
              <a:lnSpc>
                <a:spcPct val="110000"/>
              </a:lnSpc>
            </a:pPr>
            <a:r>
              <a:rPr lang="en-US" altLang="ko-KR" sz="2400" dirty="0">
                <a:cs typeface="HY그래픽M"/>
              </a:rPr>
              <a:t> The nodes for the front </a:t>
            </a:r>
            <a:r>
              <a:rPr lang="en-US" altLang="ko-KR" sz="2400" dirty="0" err="1">
                <a:cs typeface="HY그래픽M"/>
              </a:rPr>
              <a:t>suboctants</a:t>
            </a:r>
            <a:r>
              <a:rPr lang="en-US" altLang="ko-KR" sz="2400" dirty="0">
                <a:cs typeface="HY그래픽M"/>
              </a:rPr>
              <a:t> of octant 0 are visited before the nodes for the four back </a:t>
            </a:r>
            <a:r>
              <a:rPr lang="en-US" altLang="ko-KR" sz="2400" dirty="0" err="1">
                <a:cs typeface="HY그래픽M"/>
              </a:rPr>
              <a:t>suboctants</a:t>
            </a:r>
            <a:r>
              <a:rPr lang="en-US" altLang="ko-KR" sz="2400" dirty="0">
                <a:cs typeface="HY그래픽M"/>
              </a:rPr>
              <a:t>.</a:t>
            </a:r>
          </a:p>
        </p:txBody>
      </p:sp>
      <p:pic>
        <p:nvPicPr>
          <p:cNvPr id="35844" name="Picture 3" descr="octre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0823" y="3962401"/>
            <a:ext cx="33528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452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a:ln>
                <a:noFill/>
              </a:ln>
              <a:solidFill>
                <a:schemeClr val="tx1"/>
              </a:solidFill>
            </a:endParaRPr>
          </a:p>
        </p:txBody>
      </p:sp>
      <p:pic>
        <p:nvPicPr>
          <p:cNvPr id="368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365124"/>
            <a:ext cx="10857854" cy="6144163"/>
          </a:xfrm>
          <a:noFill/>
          <a:ln>
            <a:solidFill>
              <a:schemeClr val="tx1"/>
            </a:solidFill>
          </a:ln>
        </p:spPr>
      </p:pic>
    </p:spTree>
    <p:extLst>
      <p:ext uri="{BB962C8B-B14F-4D97-AF65-F5344CB8AC3E}">
        <p14:creationId xmlns:p14="http://schemas.microsoft.com/office/powerpoint/2010/main" val="397581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72" y="241139"/>
            <a:ext cx="11637935" cy="983228"/>
          </a:xfrm>
          <a:ln>
            <a:solidFill>
              <a:schemeClr val="tx1"/>
            </a:solidFill>
          </a:ln>
        </p:spPr>
        <p:txBody>
          <a:bodyPr/>
          <a:lstStyle/>
          <a:p>
            <a:pPr eaLnBrk="1" hangingPunct="1">
              <a:defRPr/>
            </a:pPr>
            <a:r>
              <a:rPr lang="en-US" dirty="0"/>
              <a:t>Ray-casting method</a:t>
            </a:r>
          </a:p>
        </p:txBody>
      </p:sp>
      <p:sp>
        <p:nvSpPr>
          <p:cNvPr id="37891" name="Content Placeholder 2"/>
          <p:cNvSpPr>
            <a:spLocks noGrp="1"/>
          </p:cNvSpPr>
          <p:nvPr>
            <p:ph idx="1"/>
          </p:nvPr>
        </p:nvSpPr>
        <p:spPr>
          <a:xfrm>
            <a:off x="171771" y="1608648"/>
            <a:ext cx="11637935" cy="4807650"/>
          </a:xfrm>
          <a:ln>
            <a:solidFill>
              <a:schemeClr val="tx1"/>
            </a:solidFill>
          </a:ln>
        </p:spPr>
        <p:txBody>
          <a:bodyPr/>
          <a:lstStyle/>
          <a:p>
            <a:pPr eaLnBrk="1" hangingPunct="1"/>
            <a:r>
              <a:rPr lang="en-US" altLang="ko-KR" dirty="0">
                <a:cs typeface="HY그래픽M"/>
              </a:rPr>
              <a:t>Trace the paths of light rays. </a:t>
            </a:r>
          </a:p>
          <a:p>
            <a:pPr lvl="2" eaLnBrk="1" hangingPunct="1"/>
            <a:r>
              <a:rPr lang="en-US" altLang="ko-KR" sz="2400" dirty="0">
                <a:cs typeface="HY그래픽M"/>
              </a:rPr>
              <a:t>Line of sight from a pixel position on the </a:t>
            </a:r>
            <a:r>
              <a:rPr lang="en-US" altLang="ko-KR" sz="2400" dirty="0" err="1">
                <a:cs typeface="HY그래픽M"/>
              </a:rPr>
              <a:t>viewplane</a:t>
            </a:r>
            <a:r>
              <a:rPr lang="en-US" altLang="ko-KR" sz="2400" dirty="0">
                <a:cs typeface="HY그래픽M"/>
              </a:rPr>
              <a:t> through a scene</a:t>
            </a:r>
          </a:p>
          <a:p>
            <a:pPr lvl="2" eaLnBrk="1" hangingPunct="1"/>
            <a:r>
              <a:rPr lang="en-US" altLang="ko-KR" sz="2400" dirty="0">
                <a:cs typeface="HY그래픽M"/>
              </a:rPr>
              <a:t> Determine which objects intersect this line</a:t>
            </a:r>
          </a:p>
          <a:p>
            <a:pPr lvl="2" eaLnBrk="1" hangingPunct="1"/>
            <a:r>
              <a:rPr lang="en-US" altLang="ko-KR" sz="2400" dirty="0">
                <a:cs typeface="HY그래픽M"/>
              </a:rPr>
              <a:t> Identify the visible surface whose intersection point is closest to the pixel</a:t>
            </a:r>
          </a:p>
          <a:p>
            <a:pPr marL="273050" lvl="1" indent="-273050">
              <a:spcBef>
                <a:spcPts val="600"/>
              </a:spcBef>
              <a:buClr>
                <a:schemeClr val="tx2"/>
              </a:buClr>
              <a:buSzPct val="73000"/>
              <a:buFont typeface="Wingdings 2" panose="05020102010507070707" pitchFamily="18" charset="2"/>
              <a:buChar char=""/>
            </a:pPr>
            <a:r>
              <a:rPr lang="en-US" altLang="ko-KR" sz="2800" dirty="0">
                <a:cs typeface="HY그래픽M"/>
              </a:rPr>
              <a:t> Infinite number of light rays</a:t>
            </a:r>
          </a:p>
          <a:p>
            <a:pPr lvl="2" eaLnBrk="1" hangingPunct="1"/>
            <a:r>
              <a:rPr lang="en-US" altLang="ko-KR" sz="2400" dirty="0">
                <a:cs typeface="HY그래픽M"/>
              </a:rPr>
              <a:t>Consider only rays that pass through pixel positions</a:t>
            </a:r>
          </a:p>
          <a:p>
            <a:pPr lvl="3" eaLnBrk="1" hangingPunct="1"/>
            <a:r>
              <a:rPr lang="en-US" altLang="ko-KR" sz="2400" dirty="0">
                <a:cs typeface="HY그래픽M"/>
              </a:rPr>
              <a:t> Trace the light-ray paths backward from the pixels.</a:t>
            </a:r>
          </a:p>
          <a:p>
            <a:pPr eaLnBrk="1" hangingPunct="1">
              <a:buFont typeface="Wingdings 2" panose="05020102010507070707" pitchFamily="18" charset="2"/>
              <a:buNone/>
            </a:pPr>
            <a:endParaRPr lang="en-US" altLang="en-US" dirty="0"/>
          </a:p>
        </p:txBody>
      </p:sp>
    </p:spTree>
    <p:extLst>
      <p:ext uri="{BB962C8B-B14F-4D97-AF65-F5344CB8AC3E}">
        <p14:creationId xmlns:p14="http://schemas.microsoft.com/office/powerpoint/2010/main" val="128031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424" y="117152"/>
            <a:ext cx="11245312" cy="1172805"/>
          </a:xfrm>
          <a:ln>
            <a:solidFill>
              <a:schemeClr val="tx1"/>
            </a:solidFill>
          </a:ln>
        </p:spPr>
        <p:txBody>
          <a:bodyPr/>
          <a:lstStyle/>
          <a:p>
            <a:r>
              <a:rPr lang="en-US" dirty="0"/>
              <a:t>Ray-casting method</a:t>
            </a:r>
            <a:endParaRPr lang="en-IN" dirty="0"/>
          </a:p>
        </p:txBody>
      </p:sp>
      <p:sp>
        <p:nvSpPr>
          <p:cNvPr id="4" name="Rectangle 1"/>
          <p:cNvSpPr>
            <a:spLocks noGrp="1" noChangeArrowheads="1"/>
          </p:cNvSpPr>
          <p:nvPr>
            <p:ph sz="half" idx="1"/>
          </p:nvPr>
        </p:nvSpPr>
        <p:spPr bwMode="auto">
          <a:xfrm>
            <a:off x="316424" y="1659909"/>
            <a:ext cx="5779576" cy="4862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The ray casting algorithm for hidden surfaces employs no special data structures.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A ray is fired from the eye through each pixel on the screen in order to locate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polygon in the scene closest to the eye.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The color and intensity of this polygon is displayed at the pixel.</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Ray casting is easy to implement for polygonal models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because the only calculation required is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intersection of a line with a plane.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Content Placeholder 6"/>
          <p:cNvPicPr>
            <a:picLocks noGrp="1" noChangeAspect="1"/>
          </p:cNvPicPr>
          <p:nvPr>
            <p:ph sz="half" idx="2"/>
          </p:nvPr>
        </p:nvPicPr>
        <p:blipFill>
          <a:blip r:embed="rId2"/>
          <a:stretch>
            <a:fillRect/>
          </a:stretch>
        </p:blipFill>
        <p:spPr>
          <a:xfrm>
            <a:off x="6431797" y="1659908"/>
            <a:ext cx="5129939" cy="4832093"/>
          </a:xfrm>
          <a:prstGeom prst="rect">
            <a:avLst/>
          </a:prstGeom>
          <a:ln>
            <a:solidFill>
              <a:schemeClr val="tx1"/>
            </a:solidFill>
          </a:ln>
        </p:spPr>
      </p:pic>
    </p:spTree>
    <p:extLst>
      <p:ext uri="{BB962C8B-B14F-4D97-AF65-F5344CB8AC3E}">
        <p14:creationId xmlns:p14="http://schemas.microsoft.com/office/powerpoint/2010/main" val="3063685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642" y="197576"/>
            <a:ext cx="11130644" cy="751114"/>
          </a:xfrm>
          <a:ln>
            <a:solidFill>
              <a:schemeClr val="tx1"/>
            </a:solidFill>
          </a:ln>
        </p:spPr>
        <p:txBody>
          <a:bodyPr>
            <a:normAutofit fontScale="90000"/>
          </a:bodyPr>
          <a:lstStyle/>
          <a:p>
            <a:pPr lvl="0"/>
            <a:br>
              <a:rPr lang="en-US" altLang="en-US" i="1" dirty="0">
                <a:solidFill>
                  <a:srgbClr val="000000"/>
                </a:solidFill>
                <a:latin typeface="Times New Roman" panose="02020603050405020304" pitchFamily="18" charset="0"/>
                <a:ea typeface="Times-Italic"/>
                <a:cs typeface="Times New Roman" panose="02020603050405020304" pitchFamily="18" charset="0"/>
              </a:rPr>
            </a:br>
            <a:r>
              <a:rPr lang="en-US" altLang="en-US" i="1" dirty="0">
                <a:solidFill>
                  <a:srgbClr val="000000"/>
                </a:solidFill>
                <a:latin typeface="Times New Roman" panose="02020603050405020304" pitchFamily="18" charset="0"/>
                <a:ea typeface="Times-Italic"/>
                <a:cs typeface="Times New Roman" panose="02020603050405020304" pitchFamily="18" charset="0"/>
              </a:rPr>
              <a:t>Ray Casting Algorithm</a:t>
            </a:r>
            <a:br>
              <a:rPr lang="en-US" altLang="en-US" dirty="0"/>
            </a:br>
            <a:endParaRPr lang="en-IN" dirty="0"/>
          </a:p>
        </p:txBody>
      </p:sp>
      <p:sp>
        <p:nvSpPr>
          <p:cNvPr id="7" name="Rectangle 1"/>
          <p:cNvSpPr>
            <a:spLocks noGrp="1" noChangeArrowheads="1"/>
          </p:cNvSpPr>
          <p:nvPr>
            <p:ph idx="1"/>
          </p:nvPr>
        </p:nvSpPr>
        <p:spPr bwMode="auto">
          <a:xfrm>
            <a:off x="462642" y="948690"/>
            <a:ext cx="11130644" cy="5909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anose="02020603050405020304" pitchFamily="18" charset="0"/>
                <a:ea typeface="Times-Italic"/>
                <a:cs typeface="Times New Roman" panose="02020603050405020304" pitchFamily="18" charset="0"/>
              </a:rPr>
              <a:t>Algorithm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Through each pixel, fire a ray to the eye: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Intersect the ray with each polygonal plane.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Reject intersections that lie outside the polygon.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Accept the closest remaining intersection -- that is, the intersection with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the smallest value of the parameter along the line.</a:t>
            </a:r>
            <a:endPar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ea typeface="Times-Roman"/>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The main advantage of the ray casting algorithm for hidden surfaces is that ray </a:t>
            </a:r>
          </a:p>
          <a:p>
            <a:pPr marL="358775" marR="0" lvl="0" indent="-358775" algn="just" defTabSz="914400" rtl="0" eaLnBrk="0" fontAlgn="base" latinLnBrk="0" hangingPunct="0">
              <a:lnSpc>
                <a:spcPct val="100000"/>
              </a:lnSpc>
              <a:spcBef>
                <a:spcPct val="0"/>
              </a:spcBef>
              <a:spcAft>
                <a:spcPct val="0"/>
              </a:spcAft>
              <a:buClrTx/>
              <a:buSzTx/>
              <a:buNone/>
              <a:tabLst>
                <a:tab pos="441325"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     casting can be used even with non-polygonal surfaces.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All that is needed to implement the ray casting algorithm for hidden surfaces </a:t>
            </a:r>
          </a:p>
          <a:p>
            <a:pPr marL="358775" marR="0" lvl="0" indent="-358775"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    is a line/surface intersection algorithm for each distinct surface type.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The main disadvantage of ray casting is that the method is slow. Ray </a:t>
            </a:r>
          </a:p>
          <a:p>
            <a:pPr marL="358775" marR="0" lvl="0" indent="-358775"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Roman"/>
                <a:cs typeface="Times New Roman" panose="02020603050405020304" pitchFamily="18" charset="0"/>
              </a:rPr>
              <a:t>     casting is a brute force technique that makes no use of pixel coherence.</a:t>
            </a:r>
            <a:endPar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713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a:ln>
                <a:noFill/>
              </a:ln>
              <a:solidFill>
                <a:schemeClr val="tx1"/>
              </a:solidFill>
            </a:endParaRPr>
          </a:p>
        </p:txBody>
      </p:sp>
      <p:pic>
        <p:nvPicPr>
          <p:cNvPr id="38915" name="Content Placeholder 3" descr="raycast.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5759" y="365125"/>
            <a:ext cx="4787685" cy="6020177"/>
          </a:xfrm>
          <a:ln>
            <a:solidFill>
              <a:schemeClr val="tx1"/>
            </a:solidFill>
          </a:ln>
        </p:spPr>
      </p:pic>
      <p:pic>
        <p:nvPicPr>
          <p:cNvPr id="4" name="Content Placeholder 3" descr="ra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327407" y="365124"/>
            <a:ext cx="6382854" cy="6020177"/>
          </a:xfrm>
          <a:prstGeom prst="rect">
            <a:avLst/>
          </a:prstGeom>
          <a:ln>
            <a:solidFill>
              <a:schemeClr val="tx1"/>
            </a:solidFill>
          </a:ln>
        </p:spPr>
      </p:pic>
    </p:spTree>
    <p:extLst>
      <p:ext uri="{BB962C8B-B14F-4D97-AF65-F5344CB8AC3E}">
        <p14:creationId xmlns:p14="http://schemas.microsoft.com/office/powerpoint/2010/main" val="2913802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7420" y="2511380"/>
            <a:ext cx="6172200" cy="1901401"/>
          </a:xfrm>
          <a:ln>
            <a:solidFill>
              <a:schemeClr val="tx1"/>
            </a:solidFill>
          </a:ln>
        </p:spPr>
        <p:txBody>
          <a:bodyPr/>
          <a:lstStyle/>
          <a:p>
            <a:pPr>
              <a:defRPr/>
            </a:pPr>
            <a:r>
              <a:rPr lang="en-US" dirty="0"/>
              <a:t>ILLUMINATION MODELS</a:t>
            </a:r>
          </a:p>
        </p:txBody>
      </p:sp>
    </p:spTree>
    <p:extLst>
      <p:ext uri="{BB962C8B-B14F-4D97-AF65-F5344CB8AC3E}">
        <p14:creationId xmlns:p14="http://schemas.microsoft.com/office/powerpoint/2010/main" val="3541350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257549"/>
            <a:ext cx="11600330" cy="710640"/>
          </a:xfrm>
          <a:ln>
            <a:solidFill>
              <a:schemeClr val="tx1"/>
            </a:solidFill>
          </a:ln>
        </p:spPr>
        <p:txBody>
          <a:bodyPr/>
          <a:lstStyle/>
          <a:p>
            <a:r>
              <a:rPr lang="en-US" dirty="0"/>
              <a:t>ILLUMINATION MODELS</a:t>
            </a:r>
            <a:endParaRPr lang="en-IN" dirty="0"/>
          </a:p>
        </p:txBody>
      </p:sp>
      <p:sp>
        <p:nvSpPr>
          <p:cNvPr id="3" name="Content Placeholder 2"/>
          <p:cNvSpPr>
            <a:spLocks noGrp="1"/>
          </p:cNvSpPr>
          <p:nvPr>
            <p:ph idx="1"/>
          </p:nvPr>
        </p:nvSpPr>
        <p:spPr>
          <a:xfrm>
            <a:off x="233082" y="1237128"/>
            <a:ext cx="11600330" cy="5284695"/>
          </a:xfrm>
          <a:ln>
            <a:solidFill>
              <a:schemeClr val="tx1"/>
            </a:solidFill>
          </a:ln>
        </p:spPr>
        <p:txBody>
          <a:bodyPr>
            <a:normAutofit/>
          </a:bodyPr>
          <a:lstStyle/>
          <a:p>
            <a:pPr marL="538163" indent="-457200" algn="just"/>
            <a:r>
              <a:rPr lang="en-IN" dirty="0"/>
              <a:t>An illumination model (lighting model) is used to calculate the  </a:t>
            </a:r>
            <a:r>
              <a:rPr lang="en-IN" dirty="0" err="1"/>
              <a:t>color</a:t>
            </a:r>
            <a:r>
              <a:rPr lang="en-IN" dirty="0"/>
              <a:t> of the illuminated positions of an object.</a:t>
            </a:r>
          </a:p>
          <a:p>
            <a:pPr marL="538163" indent="-457200" algn="just"/>
            <a:r>
              <a:rPr lang="en-IN" dirty="0"/>
              <a:t>The procedure for applying a lighting model to obtain a pixel </a:t>
            </a:r>
            <a:r>
              <a:rPr lang="en-IN" dirty="0" err="1"/>
              <a:t>colors</a:t>
            </a:r>
            <a:r>
              <a:rPr lang="en-IN" dirty="0"/>
              <a:t> for all projected surface positions is called </a:t>
            </a:r>
            <a:r>
              <a:rPr lang="en-IN" b="1" dirty="0"/>
              <a:t>surface rendering</a:t>
            </a:r>
            <a:r>
              <a:rPr lang="en-IN" dirty="0"/>
              <a:t>.</a:t>
            </a:r>
          </a:p>
          <a:p>
            <a:pPr marL="538163" indent="-457200" algn="just"/>
            <a:r>
              <a:rPr lang="en-IN" dirty="0"/>
              <a:t>In computer graphics, illumination models are usually easy to compute approximations of physical laws that describe surface-effect lighting.</a:t>
            </a:r>
          </a:p>
          <a:p>
            <a:pPr marL="538163" indent="-457200" algn="just"/>
            <a:r>
              <a:rPr lang="en-IN" dirty="0"/>
              <a:t>A surface-rendering algorithm uses the intensity calculations from an illumination model to determine the light intensity for all projected pixel positions for the various surfaces in a scene. </a:t>
            </a:r>
          </a:p>
          <a:p>
            <a:pPr marL="538163" indent="-457200" algn="just"/>
            <a:r>
              <a:rPr lang="en-IN" dirty="0"/>
              <a:t>Surface rendering can be performed by applying the illumination model to every visible surface point.</a:t>
            </a:r>
          </a:p>
        </p:txBody>
      </p:sp>
    </p:spTree>
    <p:extLst>
      <p:ext uri="{BB962C8B-B14F-4D97-AF65-F5344CB8AC3E}">
        <p14:creationId xmlns:p14="http://schemas.microsoft.com/office/powerpoint/2010/main" val="368174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365125"/>
            <a:ext cx="11277600" cy="854075"/>
          </a:xfrm>
          <a:ln>
            <a:solidFill>
              <a:schemeClr val="tx1"/>
            </a:solidFill>
          </a:ln>
        </p:spPr>
        <p:txBody>
          <a:bodyPr/>
          <a:lstStyle/>
          <a:p>
            <a:r>
              <a:rPr lang="en-US" dirty="0"/>
              <a:t>ILLUMINATION MODELS</a:t>
            </a:r>
            <a:endParaRPr lang="en-IN" dirty="0"/>
          </a:p>
        </p:txBody>
      </p:sp>
      <p:sp>
        <p:nvSpPr>
          <p:cNvPr id="3" name="Content Placeholder 2"/>
          <p:cNvSpPr>
            <a:spLocks noGrp="1"/>
          </p:cNvSpPr>
          <p:nvPr>
            <p:ph sz="half" idx="1"/>
          </p:nvPr>
        </p:nvSpPr>
        <p:spPr>
          <a:xfrm>
            <a:off x="468923" y="1430214"/>
            <a:ext cx="5550877" cy="4970585"/>
          </a:xfrm>
          <a:ln>
            <a:solidFill>
              <a:schemeClr val="tx1"/>
            </a:solidFill>
          </a:ln>
        </p:spPr>
        <p:txBody>
          <a:bodyPr/>
          <a:lstStyle/>
          <a:p>
            <a:r>
              <a:rPr lang="en-IN" b="1" dirty="0"/>
              <a:t>Illumination model</a:t>
            </a:r>
            <a:r>
              <a:rPr lang="en-IN" dirty="0"/>
              <a:t>, also known as Shading model or Lightning model, is used to calculate the intensity of light that is reflected at a given point on surface. There are three factors on which lightning effect depends on:</a:t>
            </a:r>
          </a:p>
          <a:p>
            <a:pPr marL="1082675" indent="-554038">
              <a:buNone/>
            </a:pPr>
            <a:r>
              <a:rPr lang="en-US" dirty="0"/>
              <a:t>  1. Light Source</a:t>
            </a:r>
          </a:p>
          <a:p>
            <a:pPr marL="1082675" indent="-554038">
              <a:buNone/>
            </a:pPr>
            <a:r>
              <a:rPr lang="en-US" dirty="0"/>
              <a:t>  2. Surface</a:t>
            </a:r>
          </a:p>
          <a:p>
            <a:pPr marL="1082675" indent="-554038">
              <a:buNone/>
            </a:pPr>
            <a:r>
              <a:rPr lang="en-US" dirty="0"/>
              <a:t>  3. Observer</a:t>
            </a:r>
            <a:endParaRPr lang="en-IN" dirty="0"/>
          </a:p>
        </p:txBody>
      </p:sp>
      <p:pic>
        <p:nvPicPr>
          <p:cNvPr id="5"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60123" y="1430215"/>
            <a:ext cx="5486400" cy="49705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0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Objective(CO)</a:t>
            </a:r>
          </a:p>
        </p:txBody>
      </p:sp>
      <p:sp>
        <p:nvSpPr>
          <p:cNvPr id="3" name="Content Placeholder 2"/>
          <p:cNvSpPr>
            <a:spLocks noGrp="1"/>
          </p:cNvSpPr>
          <p:nvPr>
            <p:ph idx="1"/>
          </p:nvPr>
        </p:nvSpPr>
        <p:spPr>
          <a:ln>
            <a:solidFill>
              <a:srgbClr val="C00000"/>
            </a:solidFill>
          </a:ln>
        </p:spPr>
        <p:txBody>
          <a:bodyPr>
            <a:normAutofit/>
          </a:bodyPr>
          <a:lstStyle/>
          <a:p>
            <a:pPr marL="0" indent="0" algn="just">
              <a:buNone/>
            </a:pPr>
            <a:r>
              <a:rPr lang="en-IN" b="1" dirty="0">
                <a:latin typeface="Times New Roman" pitchFamily="18" charset="0"/>
                <a:cs typeface="Times New Roman" pitchFamily="18" charset="0"/>
              </a:rPr>
              <a:t>CO1:  </a:t>
            </a:r>
            <a:r>
              <a:rPr lang="en-IN" dirty="0">
                <a:latin typeface="Times New Roman" pitchFamily="18" charset="0"/>
                <a:cs typeface="Times New Roman" pitchFamily="18" charset="0"/>
              </a:rPr>
              <a:t>Construct lines and circles for the given input.</a:t>
            </a:r>
          </a:p>
          <a:p>
            <a:pPr marL="0" indent="0" algn="just">
              <a:buNone/>
            </a:pPr>
            <a:r>
              <a:rPr lang="en-IN" b="1" dirty="0">
                <a:latin typeface="Times New Roman" pitchFamily="18" charset="0"/>
                <a:cs typeface="Times New Roman" pitchFamily="18" charset="0"/>
              </a:rPr>
              <a:t>CO2: </a:t>
            </a:r>
            <a:r>
              <a:rPr lang="en-IN" dirty="0">
                <a:latin typeface="Times New Roman" pitchFamily="18" charset="0"/>
                <a:cs typeface="Times New Roman" pitchFamily="18" charset="0"/>
              </a:rPr>
              <a:t>Apply 2D transformation techniques to transform the shapes to fit them as per the picture definition.</a:t>
            </a:r>
          </a:p>
          <a:p>
            <a:pPr marL="0" indent="0" algn="just">
              <a:buNone/>
            </a:pPr>
            <a:r>
              <a:rPr lang="en-IN" b="1" dirty="0">
                <a:latin typeface="Times New Roman" pitchFamily="18" charset="0"/>
                <a:cs typeface="Times New Roman" pitchFamily="18" charset="0"/>
              </a:rPr>
              <a:t>CO3: </a:t>
            </a:r>
            <a:r>
              <a:rPr lang="en-IN" dirty="0">
                <a:latin typeface="Times New Roman" pitchFamily="18" charset="0"/>
                <a:cs typeface="Times New Roman" pitchFamily="18" charset="0"/>
              </a:rPr>
              <a:t>Construct splines, curves and perform 3D transformations</a:t>
            </a:r>
          </a:p>
          <a:p>
            <a:pPr marL="0" indent="0" algn="just">
              <a:buNone/>
            </a:pPr>
            <a:r>
              <a:rPr lang="en-IN" b="1" dirty="0">
                <a:latin typeface="Times New Roman" pitchFamily="18" charset="0"/>
                <a:cs typeface="Times New Roman" pitchFamily="18" charset="0"/>
              </a:rPr>
              <a:t>CO4: </a:t>
            </a:r>
            <a:r>
              <a:rPr lang="en-IN" dirty="0">
                <a:latin typeface="Times New Roman" pitchFamily="18" charset="0"/>
                <a:cs typeface="Times New Roman" pitchFamily="18" charset="0"/>
              </a:rPr>
              <a:t>Apply colour and transformation techniques for various applications.</a:t>
            </a:r>
          </a:p>
          <a:p>
            <a:pPr marL="0" indent="0" algn="just">
              <a:buNone/>
            </a:pPr>
            <a:r>
              <a:rPr lang="en-IN" b="1" dirty="0">
                <a:latin typeface="Times New Roman" pitchFamily="18" charset="0"/>
                <a:cs typeface="Times New Roman" pitchFamily="18" charset="0"/>
              </a:rPr>
              <a:t>CO5: </a:t>
            </a:r>
            <a:r>
              <a:rPr lang="en-IN" dirty="0">
                <a:latin typeface="Times New Roman" pitchFamily="18" charset="0"/>
                <a:cs typeface="Times New Roman" pitchFamily="18" charset="0"/>
              </a:rPr>
              <a:t>Analyse the fundamentals of animation, virtual reality, and underlying technologies.</a:t>
            </a:r>
          </a:p>
          <a:p>
            <a:pPr marL="0" indent="0" algn="just">
              <a:buNone/>
            </a:pPr>
            <a:r>
              <a:rPr lang="en-IN" b="1" dirty="0">
                <a:latin typeface="Times New Roman" pitchFamily="18" charset="0"/>
                <a:cs typeface="Times New Roman" pitchFamily="18" charset="0"/>
              </a:rPr>
              <a:t>CO6: </a:t>
            </a:r>
            <a:r>
              <a:rPr lang="en-IN" dirty="0">
                <a:latin typeface="Times New Roman" pitchFamily="18" charset="0"/>
                <a:cs typeface="Times New Roman" pitchFamily="18" charset="0"/>
              </a:rPr>
              <a:t>Develop photo shop applications</a:t>
            </a:r>
            <a:r>
              <a:rPr lang="en-US" u="sng" dirty="0">
                <a:latin typeface="Times New Roman" pitchFamily="18" charset="0"/>
                <a:cs typeface="Times New Roman" pitchFamily="18" charset="0"/>
              </a:rPr>
              <a:t> </a:t>
            </a:r>
          </a:p>
          <a:p>
            <a:pPr algn="just"/>
            <a:endParaRPr lang="en-US" dirty="0"/>
          </a:p>
        </p:txBody>
      </p:sp>
      <p:sp>
        <p:nvSpPr>
          <p:cNvPr id="4" name="Date Placeholder 3"/>
          <p:cNvSpPr>
            <a:spLocks noGrp="1"/>
          </p:cNvSpPr>
          <p:nvPr>
            <p:ph type="dt" sz="half" idx="10"/>
          </p:nvPr>
        </p:nvSpPr>
        <p:spPr/>
        <p:txBody>
          <a:bodyPr/>
          <a:lstStyle/>
          <a:p>
            <a:fld id="{BBA0F249-8890-444F-953B-9006595747CA}" type="datetime1">
              <a:rPr lang="en-US" smtClean="0"/>
              <a:pPr/>
              <a:t>11/14/2021</a:t>
            </a:fld>
            <a:endParaRPr lang="en-US"/>
          </a:p>
        </p:txBody>
      </p:sp>
      <p:sp>
        <p:nvSpPr>
          <p:cNvPr id="5" name="Footer Placeholder 4"/>
          <p:cNvSpPr>
            <a:spLocks noGrp="1"/>
          </p:cNvSpPr>
          <p:nvPr>
            <p:ph type="ftr" sz="quarter" idx="11"/>
          </p:nvPr>
        </p:nvSpPr>
        <p:spPr/>
        <p:txBody>
          <a:bodyPr/>
          <a:lstStyle/>
          <a:p>
            <a:r>
              <a:rPr lang="en-US"/>
              <a:t>2018 - 2022 </a:t>
            </a:r>
          </a:p>
        </p:txBody>
      </p:sp>
      <p:sp>
        <p:nvSpPr>
          <p:cNvPr id="6" name="Slide Number Placeholder 5"/>
          <p:cNvSpPr>
            <a:spLocks noGrp="1"/>
          </p:cNvSpPr>
          <p:nvPr>
            <p:ph type="sldNum" sz="quarter" idx="12"/>
          </p:nvPr>
        </p:nvSpPr>
        <p:spPr/>
        <p:txBody>
          <a:bodyPr/>
          <a:lstStyle/>
          <a:p>
            <a:fld id="{9F1B4298-E628-48C7-BDA3-B31837C15712}" type="slidenum">
              <a:rPr lang="en-US" smtClean="0"/>
              <a:pPr/>
              <a:t>4</a:t>
            </a:fld>
            <a:endParaRPr lang="en-US"/>
          </a:p>
        </p:txBody>
      </p:sp>
    </p:spTree>
    <p:extLst>
      <p:ext uri="{BB962C8B-B14F-4D97-AF65-F5344CB8AC3E}">
        <p14:creationId xmlns:p14="http://schemas.microsoft.com/office/powerpoint/2010/main" val="3384001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ln>
            <a:solidFill>
              <a:schemeClr val="tx1"/>
            </a:solidFill>
          </a:ln>
        </p:spPr>
        <p:txBody>
          <a:bodyPr/>
          <a:lstStyle/>
          <a:p>
            <a:pPr>
              <a:defRPr/>
            </a:pPr>
            <a:r>
              <a:rPr lang="en-US" dirty="0"/>
              <a:t>1. LIGHT SOURCES</a:t>
            </a:r>
          </a:p>
        </p:txBody>
      </p:sp>
      <p:sp>
        <p:nvSpPr>
          <p:cNvPr id="11267" name="Content Placeholder 2"/>
          <p:cNvSpPr>
            <a:spLocks noGrp="1"/>
          </p:cNvSpPr>
          <p:nvPr>
            <p:ph sz="quarter" idx="1"/>
          </p:nvPr>
        </p:nvSpPr>
        <p:spPr>
          <a:xfrm>
            <a:off x="838200" y="1984376"/>
            <a:ext cx="10515600" cy="4013011"/>
          </a:xfrm>
          <a:ln>
            <a:solidFill>
              <a:schemeClr val="tx1"/>
            </a:solidFill>
          </a:ln>
        </p:spPr>
        <p:txBody>
          <a:bodyPr/>
          <a:lstStyle/>
          <a:p>
            <a:pPr eaLnBrk="1" hangingPunct="1"/>
            <a:r>
              <a:rPr lang="en-US" altLang="en-US" sz="3200" dirty="0"/>
              <a:t>Light Emitting sources – Emits the light </a:t>
            </a:r>
          </a:p>
          <a:p>
            <a:pPr eaLnBrk="1" hangingPunct="1"/>
            <a:r>
              <a:rPr lang="en-US" altLang="en-US" sz="3200" dirty="0"/>
              <a:t>Light Reflecting sources – Reflecting surfaces such as walls of a room.</a:t>
            </a:r>
          </a:p>
          <a:p>
            <a:pPr eaLnBrk="1" hangingPunct="1">
              <a:buFont typeface="Wingdings 2" panose="05020102010507070707" pitchFamily="18" charset="2"/>
              <a:buNone/>
            </a:pPr>
            <a:endParaRPr lang="en-US" altLang="en-US" dirty="0"/>
          </a:p>
        </p:txBody>
      </p:sp>
    </p:spTree>
    <p:extLst>
      <p:ext uri="{BB962C8B-B14F-4D97-AF65-F5344CB8AC3E}">
        <p14:creationId xmlns:p14="http://schemas.microsoft.com/office/powerpoint/2010/main" val="187164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8" y="365126"/>
            <a:ext cx="11558336" cy="901531"/>
          </a:xfrm>
          <a:ln>
            <a:solidFill>
              <a:schemeClr val="tx1"/>
            </a:solidFill>
          </a:ln>
        </p:spPr>
        <p:txBody>
          <a:bodyPr>
            <a:normAutofit fontScale="90000"/>
          </a:bodyPr>
          <a:lstStyle/>
          <a:p>
            <a:pPr algn="ctr">
              <a:defRPr/>
            </a:pPr>
            <a:r>
              <a:rPr lang="en-US" dirty="0"/>
              <a:t>1. LIGHT SOURCES: Point Source and Distributed Source</a:t>
            </a:r>
          </a:p>
        </p:txBody>
      </p:sp>
      <p:pic>
        <p:nvPicPr>
          <p:cNvPr id="12291"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7470755" y="1876926"/>
            <a:ext cx="2580272" cy="1844884"/>
          </a:xfrm>
          <a:noFill/>
        </p:spPr>
      </p:pic>
      <p:sp>
        <p:nvSpPr>
          <p:cNvPr id="8" name="Content Placeholder 7"/>
          <p:cNvSpPr>
            <a:spLocks noGrp="1"/>
          </p:cNvSpPr>
          <p:nvPr>
            <p:ph sz="half" idx="2"/>
          </p:nvPr>
        </p:nvSpPr>
        <p:spPr>
          <a:xfrm>
            <a:off x="5809129" y="1650813"/>
            <a:ext cx="5957756" cy="5016758"/>
          </a:xfrm>
          <a:ln>
            <a:solidFill>
              <a:schemeClr val="tx1"/>
            </a:solidFill>
          </a:ln>
        </p:spPr>
        <p:txBody>
          <a:bodyPr/>
          <a:lstStyle/>
          <a:p>
            <a:pPr marL="0" indent="0">
              <a:buNone/>
            </a:pPr>
            <a:r>
              <a:rPr lang="en-US" dirty="0"/>
              <a:t>Point Source      </a:t>
            </a:r>
          </a:p>
          <a:p>
            <a:pPr marL="0" indent="0">
              <a:buNone/>
            </a:pPr>
            <a:endParaRPr lang="en-US" dirty="0"/>
          </a:p>
          <a:p>
            <a:pPr marL="0" indent="0">
              <a:buNone/>
            </a:pPr>
            <a:endParaRPr lang="en-US" dirty="0"/>
          </a:p>
          <a:p>
            <a:pPr marL="0" indent="0">
              <a:buNone/>
            </a:pPr>
            <a:endParaRPr lang="en-US" dirty="0"/>
          </a:p>
          <a:p>
            <a:pPr marL="0" indent="0">
              <a:buNone/>
            </a:pPr>
            <a:r>
              <a:rPr lang="en-US" dirty="0"/>
              <a:t>Distributed Source</a:t>
            </a:r>
            <a:endParaRPr lang="en-IN" dirty="0"/>
          </a:p>
        </p:txBody>
      </p:sp>
      <p:pic>
        <p:nvPicPr>
          <p:cNvPr id="12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755" y="4249270"/>
            <a:ext cx="3663950" cy="236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08548" y="1650813"/>
            <a:ext cx="5600581" cy="5016758"/>
          </a:xfrm>
          <a:prstGeom prst="rect">
            <a:avLst/>
          </a:prstGeom>
          <a:ln>
            <a:solidFill>
              <a:schemeClr val="tx1"/>
            </a:solidFill>
          </a:ln>
        </p:spPr>
        <p:txBody>
          <a:bodyPr wrap="square">
            <a:spAutoFit/>
          </a:bodyPr>
          <a:lstStyle/>
          <a:p>
            <a:pPr fontAlgn="base">
              <a:buFont typeface="+mj-lt"/>
              <a:buAutoNum type="arabicPeriod"/>
            </a:pPr>
            <a:r>
              <a:rPr lang="en-IN" sz="3200" b="1" dirty="0">
                <a:latin typeface="Times New Roman" panose="02020603050405020304" pitchFamily="18" charset="0"/>
                <a:cs typeface="Times New Roman" panose="02020603050405020304" pitchFamily="18" charset="0"/>
              </a:rPr>
              <a:t>Point Sources –</a:t>
            </a:r>
            <a:r>
              <a:rPr lang="en-IN" sz="3200" dirty="0">
                <a:latin typeface="Times New Roman" panose="02020603050405020304" pitchFamily="18" charset="0"/>
                <a:cs typeface="Times New Roman" panose="02020603050405020304" pitchFamily="18" charset="0"/>
              </a:rPr>
              <a:t> The source that emit rays in all directions (A bulb in a room).</a:t>
            </a:r>
          </a:p>
          <a:p>
            <a:pPr fontAlgn="base">
              <a:buFont typeface="+mj-lt"/>
              <a:buAutoNum type="arabicPeriod"/>
            </a:pPr>
            <a:r>
              <a:rPr lang="en-IN" sz="3200" b="1" dirty="0">
                <a:latin typeface="Times New Roman" panose="02020603050405020304" pitchFamily="18" charset="0"/>
                <a:cs typeface="Times New Roman" panose="02020603050405020304" pitchFamily="18" charset="0"/>
              </a:rPr>
              <a:t>Parallel Sources –</a:t>
            </a:r>
            <a:r>
              <a:rPr lang="en-IN" sz="3200" dirty="0">
                <a:latin typeface="Times New Roman" panose="02020603050405020304" pitchFamily="18" charset="0"/>
                <a:cs typeface="Times New Roman" panose="02020603050405020304" pitchFamily="18" charset="0"/>
              </a:rPr>
              <a:t> Can be considered as a point source which is far from the surface (The sun).</a:t>
            </a:r>
          </a:p>
          <a:p>
            <a:pPr fontAlgn="base">
              <a:buFont typeface="+mj-lt"/>
              <a:buAutoNum type="arabicPeriod"/>
            </a:pPr>
            <a:r>
              <a:rPr lang="en-IN" sz="3200" b="1" dirty="0">
                <a:latin typeface="Times New Roman" panose="02020603050405020304" pitchFamily="18" charset="0"/>
                <a:cs typeface="Times New Roman" panose="02020603050405020304" pitchFamily="18" charset="0"/>
              </a:rPr>
              <a:t>Distributed Sources –</a:t>
            </a:r>
            <a:r>
              <a:rPr lang="en-IN" sz="3200" dirty="0">
                <a:latin typeface="Times New Roman" panose="02020603050405020304" pitchFamily="18" charset="0"/>
                <a:cs typeface="Times New Roman" panose="02020603050405020304" pitchFamily="18" charset="0"/>
              </a:rPr>
              <a:t> Rays originate from a finite area (A </a:t>
            </a:r>
            <a:r>
              <a:rPr lang="en-IN" sz="3200" dirty="0" err="1">
                <a:latin typeface="Times New Roman" panose="02020603050405020304" pitchFamily="18" charset="0"/>
                <a:cs typeface="Times New Roman" panose="02020603050405020304" pitchFamily="18" charset="0"/>
              </a:rPr>
              <a:t>tubelight</a:t>
            </a:r>
            <a:r>
              <a:rPr lang="en-IN" sz="3200" dirty="0">
                <a:latin typeface="Times New Roman" panose="02020603050405020304" pitchFamily="18" charset="0"/>
                <a:cs typeface="Times New Roman" panose="02020603050405020304" pitchFamily="18" charset="0"/>
              </a:rPr>
              <a:t>).</a:t>
            </a:r>
            <a:endParaRPr lang="en-IN" sz="3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85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59976" y="217208"/>
            <a:ext cx="11573436" cy="1019922"/>
          </a:xfrm>
          <a:ln>
            <a:solidFill>
              <a:schemeClr val="tx1"/>
            </a:solidFill>
          </a:ln>
        </p:spPr>
        <p:txBody>
          <a:bodyPr>
            <a:normAutofit/>
          </a:bodyPr>
          <a:lstStyle/>
          <a:p>
            <a:pPr>
              <a:defRPr/>
            </a:pPr>
            <a:r>
              <a:rPr lang="en-US" sz="4000" dirty="0"/>
              <a:t>3D Object without light and with light</a:t>
            </a:r>
          </a:p>
        </p:txBody>
      </p:sp>
      <p:pic>
        <p:nvPicPr>
          <p:cNvPr id="13315"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59976" y="1519518"/>
            <a:ext cx="11573436" cy="4935070"/>
          </a:xfrm>
          <a:noFill/>
          <a:ln>
            <a:solidFill>
              <a:schemeClr val="tx1"/>
            </a:solidFill>
          </a:ln>
        </p:spPr>
      </p:pic>
    </p:spTree>
    <p:extLst>
      <p:ext uri="{BB962C8B-B14F-4D97-AF65-F5344CB8AC3E}">
        <p14:creationId xmlns:p14="http://schemas.microsoft.com/office/powerpoint/2010/main" val="310221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95" y="190313"/>
            <a:ext cx="11550316" cy="697193"/>
          </a:xfrm>
          <a:ln>
            <a:solidFill>
              <a:schemeClr val="tx1"/>
            </a:solidFill>
          </a:ln>
        </p:spPr>
        <p:txBody>
          <a:bodyPr/>
          <a:lstStyle/>
          <a:p>
            <a:r>
              <a:rPr lang="en-IN" b="1" dirty="0"/>
              <a:t>2. Surface -  </a:t>
            </a:r>
            <a:r>
              <a:rPr lang="en-US" dirty="0"/>
              <a:t>Opaque, dull &amp; transparent surfaces</a:t>
            </a:r>
            <a:endParaRPr lang="en-IN" dirty="0"/>
          </a:p>
        </p:txBody>
      </p:sp>
      <p:sp>
        <p:nvSpPr>
          <p:cNvPr id="3" name="Content Placeholder 2"/>
          <p:cNvSpPr>
            <a:spLocks noGrp="1"/>
          </p:cNvSpPr>
          <p:nvPr>
            <p:ph sz="half" idx="1"/>
          </p:nvPr>
        </p:nvSpPr>
        <p:spPr>
          <a:xfrm>
            <a:off x="264694" y="1169893"/>
            <a:ext cx="5759587" cy="5007069"/>
          </a:xfrm>
          <a:ln>
            <a:solidFill>
              <a:schemeClr val="tx1"/>
            </a:solidFill>
          </a:ln>
        </p:spPr>
        <p:txBody>
          <a:bodyPr/>
          <a:lstStyle/>
          <a:p>
            <a:r>
              <a:rPr lang="en-IN" dirty="0"/>
              <a:t>When light falls on a surface part of it is reflected and part of it is absorbed. </a:t>
            </a:r>
          </a:p>
          <a:p>
            <a:r>
              <a:rPr lang="en-IN" dirty="0"/>
              <a:t>Now the surface structure decides the amount of reflection and absorption of light. </a:t>
            </a:r>
          </a:p>
          <a:p>
            <a:r>
              <a:rPr lang="en-IN" dirty="0"/>
              <a:t>The position of the surface and positions of all the nearby surfaces also determine the lightning effect.</a:t>
            </a:r>
          </a:p>
        </p:txBody>
      </p:sp>
      <p:pic>
        <p:nvPicPr>
          <p:cNvPr id="6" name="Content Placeholder 3" descr="reflection.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522531" y="1169893"/>
            <a:ext cx="5292480" cy="5007069"/>
          </a:xfrm>
        </p:spPr>
      </p:pic>
    </p:spTree>
    <p:extLst>
      <p:ext uri="{BB962C8B-B14F-4D97-AF65-F5344CB8AC3E}">
        <p14:creationId xmlns:p14="http://schemas.microsoft.com/office/powerpoint/2010/main" val="1136593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ln>
            <a:solidFill>
              <a:schemeClr val="tx1"/>
            </a:solidFill>
          </a:ln>
        </p:spPr>
        <p:txBody>
          <a:bodyPr/>
          <a:lstStyle/>
          <a:p>
            <a:r>
              <a:rPr lang="en-IN" b="1" dirty="0"/>
              <a:t>3. Observer </a:t>
            </a:r>
            <a:endParaRPr lang="en-IN" dirty="0"/>
          </a:p>
        </p:txBody>
      </p:sp>
      <p:sp>
        <p:nvSpPr>
          <p:cNvPr id="6" name="Content Placeholder 5"/>
          <p:cNvSpPr>
            <a:spLocks noGrp="1"/>
          </p:cNvSpPr>
          <p:nvPr>
            <p:ph idx="1"/>
          </p:nvPr>
        </p:nvSpPr>
        <p:spPr>
          <a:xfrm>
            <a:off x="838200" y="2269378"/>
            <a:ext cx="10515600" cy="3270810"/>
          </a:xfrm>
          <a:ln>
            <a:solidFill>
              <a:schemeClr val="tx1"/>
            </a:solidFill>
          </a:ln>
        </p:spPr>
        <p:txBody>
          <a:bodyPr/>
          <a:lstStyle/>
          <a:p>
            <a:r>
              <a:rPr lang="en-IN" dirty="0"/>
              <a:t>The observer’s position and sensor spectrum sensitivities also affect the lightning effect.</a:t>
            </a:r>
          </a:p>
        </p:txBody>
      </p:sp>
    </p:spTree>
    <p:extLst>
      <p:ext uri="{BB962C8B-B14F-4D97-AF65-F5344CB8AC3E}">
        <p14:creationId xmlns:p14="http://schemas.microsoft.com/office/powerpoint/2010/main" val="87518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27212" y="378573"/>
            <a:ext cx="11479306" cy="872004"/>
          </a:xfrm>
          <a:ln>
            <a:solidFill>
              <a:schemeClr val="tx1"/>
            </a:solidFill>
          </a:ln>
        </p:spPr>
        <p:txBody>
          <a:bodyPr/>
          <a:lstStyle/>
          <a:p>
            <a:pPr>
              <a:defRPr/>
            </a:pPr>
            <a:r>
              <a:rPr lang="en-US" dirty="0"/>
              <a:t>Basic illumination Models</a:t>
            </a:r>
          </a:p>
        </p:txBody>
      </p:sp>
      <p:sp>
        <p:nvSpPr>
          <p:cNvPr id="15363" name="Content Placeholder 2"/>
          <p:cNvSpPr>
            <a:spLocks noGrp="1"/>
          </p:cNvSpPr>
          <p:nvPr>
            <p:ph sz="quarter" idx="1"/>
          </p:nvPr>
        </p:nvSpPr>
        <p:spPr>
          <a:xfrm>
            <a:off x="327212" y="1519519"/>
            <a:ext cx="11479306" cy="4873625"/>
          </a:xfrm>
          <a:ln>
            <a:solidFill>
              <a:schemeClr val="tx1"/>
            </a:solidFill>
          </a:ln>
        </p:spPr>
        <p:txBody>
          <a:bodyPr>
            <a:noAutofit/>
          </a:bodyPr>
          <a:lstStyle/>
          <a:p>
            <a:pPr algn="just" eaLnBrk="1" hangingPunct="1"/>
            <a:r>
              <a:rPr lang="en-US" altLang="en-US" sz="3600" b="1" i="1" dirty="0"/>
              <a:t>Ambient</a:t>
            </a:r>
            <a:r>
              <a:rPr lang="en-US" altLang="en-US" sz="3600" dirty="0"/>
              <a:t> – surface exposed to </a:t>
            </a:r>
            <a:r>
              <a:rPr lang="en-US" altLang="en-US" sz="3600" b="1" dirty="0"/>
              <a:t>indirect light</a:t>
            </a:r>
            <a:r>
              <a:rPr lang="en-US" altLang="en-US" sz="3600" dirty="0"/>
              <a:t> reflected from nearby objects.</a:t>
            </a:r>
          </a:p>
          <a:p>
            <a:pPr algn="just"/>
            <a:r>
              <a:rPr lang="en-US" altLang="en-US" sz="3600" b="1" i="1" dirty="0"/>
              <a:t>Diffuse</a:t>
            </a:r>
            <a:r>
              <a:rPr lang="en-US" altLang="en-US" sz="3600" dirty="0"/>
              <a:t> – reflection from </a:t>
            </a:r>
            <a:r>
              <a:rPr lang="en-US" altLang="en-US" sz="3600" b="1" dirty="0"/>
              <a:t>incident</a:t>
            </a:r>
            <a:r>
              <a:rPr lang="en-US" altLang="en-US" sz="3600" dirty="0"/>
              <a:t> light with equal intensity in all directions. Depends on surface properties. </a:t>
            </a:r>
          </a:p>
          <a:p>
            <a:pPr marL="265113" indent="0" algn="just">
              <a:buNone/>
            </a:pPr>
            <a:r>
              <a:rPr lang="en-US" sz="3600" dirty="0"/>
              <a:t>    </a:t>
            </a:r>
            <a:r>
              <a:rPr lang="en-IN" sz="3600" dirty="0"/>
              <a:t>Diffuse reflection occurs on the surfaces which are rough or grainy. In this reflection the brightness of a point depends upon the angle made by the light source and the surface.</a:t>
            </a:r>
            <a:endParaRPr lang="en-US" altLang="en-US" sz="3600" dirty="0"/>
          </a:p>
          <a:p>
            <a:pPr algn="just" eaLnBrk="1" hangingPunct="1"/>
            <a:r>
              <a:rPr lang="en-US" altLang="en-US" sz="3600" b="1" i="1" dirty="0"/>
              <a:t>Specular</a:t>
            </a:r>
            <a:r>
              <a:rPr lang="en-US" altLang="en-US" sz="3600" dirty="0"/>
              <a:t> – Light sources create highlights or </a:t>
            </a:r>
            <a:r>
              <a:rPr lang="en-US" altLang="en-US" sz="3600" b="1" dirty="0"/>
              <a:t>bright spots.</a:t>
            </a:r>
          </a:p>
          <a:p>
            <a:pPr eaLnBrk="1" hangingPunct="1"/>
            <a:endParaRPr lang="en-US" altLang="en-US" sz="3600" dirty="0"/>
          </a:p>
        </p:txBody>
      </p:sp>
    </p:spTree>
    <p:extLst>
      <p:ext uri="{BB962C8B-B14F-4D97-AF65-F5344CB8AC3E}">
        <p14:creationId xmlns:p14="http://schemas.microsoft.com/office/powerpoint/2010/main" val="2525500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199" y="284442"/>
            <a:ext cx="11389659" cy="1033369"/>
          </a:xfrm>
          <a:ln>
            <a:solidFill>
              <a:schemeClr val="tx1"/>
            </a:solidFill>
          </a:ln>
        </p:spPr>
        <p:txBody>
          <a:bodyPr vert="horz" wrap="square" lIns="91440" tIns="45720" rIns="91440" bIns="45720" numCol="1" rtlCol="0" anchor="ctr" anchorCtr="0" compatLnSpc="1">
            <a:prstTxWarp prst="textNoShape">
              <a:avLst/>
            </a:prstTxWarp>
            <a:normAutofit/>
          </a:bodyPr>
          <a:lstStyle/>
          <a:p>
            <a:pPr eaLnBrk="1" hangingPunct="1"/>
            <a:r>
              <a:rPr lang="en-US" altLang="en-US" sz="4900" dirty="0"/>
              <a:t>COMPONENTS OF REFLECTIONS</a:t>
            </a:r>
            <a:endParaRPr lang="en-US" altLang="en-US" sz="2700" dirty="0"/>
          </a:p>
        </p:txBody>
      </p:sp>
      <p:pic>
        <p:nvPicPr>
          <p:cNvPr id="16387"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326340" y="1546412"/>
            <a:ext cx="7637931" cy="4999038"/>
          </a:xfrm>
          <a:noFill/>
          <a:ln>
            <a:solidFill>
              <a:schemeClr val="tx1"/>
            </a:solidFill>
          </a:ln>
        </p:spPr>
      </p:pic>
    </p:spTree>
    <p:extLst>
      <p:ext uri="{BB962C8B-B14F-4D97-AF65-F5344CB8AC3E}">
        <p14:creationId xmlns:p14="http://schemas.microsoft.com/office/powerpoint/2010/main" val="2628668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45476" y="398584"/>
            <a:ext cx="11347939" cy="6025661"/>
          </a:xfrm>
          <a:noFill/>
          <a:ln>
            <a:solidFill>
              <a:schemeClr val="tx1"/>
            </a:solidFill>
          </a:ln>
        </p:spPr>
      </p:pic>
    </p:spTree>
    <p:extLst>
      <p:ext uri="{BB962C8B-B14F-4D97-AF65-F5344CB8AC3E}">
        <p14:creationId xmlns:p14="http://schemas.microsoft.com/office/powerpoint/2010/main" val="2779943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18"/>
          <p:cNvSpPr>
            <a:spLocks noGrp="1" noChangeArrowheads="1"/>
          </p:cNvSpPr>
          <p:nvPr>
            <p:ph sz="quarter" idx="1"/>
          </p:nvPr>
        </p:nvSpPr>
        <p:spPr>
          <a:xfrm>
            <a:off x="779930" y="506506"/>
            <a:ext cx="10811436" cy="452432"/>
          </a:xfrm>
          <a:ln>
            <a:solidFill>
              <a:schemeClr val="tx1"/>
            </a:solidFill>
          </a:ln>
        </p:spPr>
        <p:txBody>
          <a:bodyPr wrap="square">
            <a:spAutoFit/>
          </a:bodyPr>
          <a:lstStyle/>
          <a:p>
            <a:pPr eaLnBrk="1" hangingPunct="1">
              <a:lnSpc>
                <a:spcPct val="130000"/>
              </a:lnSpc>
              <a:spcBef>
                <a:spcPct val="50000"/>
              </a:spcBef>
            </a:pPr>
            <a:r>
              <a:rPr lang="en-US" altLang="en-US" sz="1800" dirty="0"/>
              <a:t>The amount of incident light depends on the orientation of the surface relative to the light source direction.</a:t>
            </a:r>
          </a:p>
        </p:txBody>
      </p:sp>
      <p:pic>
        <p:nvPicPr>
          <p:cNvPr id="17412" name="Picture 4" descr="Pictur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929" y="1210235"/>
            <a:ext cx="10811436" cy="54969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70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eaLnBrk="1" hangingPunct="1"/>
            <a:endParaRPr lang="en-US" altLang="en-US" cap="none"/>
          </a:p>
        </p:txBody>
      </p:sp>
      <p:pic>
        <p:nvPicPr>
          <p:cNvPr id="18435"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799" y="121024"/>
            <a:ext cx="10905565" cy="6320117"/>
          </a:xfrm>
          <a:noFill/>
          <a:ln>
            <a:solidFill>
              <a:schemeClr val="tx1"/>
            </a:solidFill>
          </a:ln>
        </p:spPr>
      </p:pic>
    </p:spTree>
    <p:extLst>
      <p:ext uri="{BB962C8B-B14F-4D97-AF65-F5344CB8AC3E}">
        <p14:creationId xmlns:p14="http://schemas.microsoft.com/office/powerpoint/2010/main" val="314542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ubtitle 2"/>
          <p:cNvSpPr>
            <a:spLocks noGrp="1"/>
          </p:cNvSpPr>
          <p:nvPr>
            <p:ph type="subTitle" idx="1"/>
          </p:nvPr>
        </p:nvSpPr>
        <p:spPr>
          <a:xfrm>
            <a:off x="1749126" y="2298768"/>
            <a:ext cx="8306182" cy="1847137"/>
          </a:xfrm>
          <a:ln>
            <a:solidFill>
              <a:schemeClr val="tx1"/>
            </a:solidFill>
          </a:ln>
        </p:spPr>
        <p:txBody>
          <a:bodyPr>
            <a:noAutofit/>
          </a:bodyPr>
          <a:lstStyle/>
          <a:p>
            <a:pPr eaLnBrk="1" hangingPunct="1"/>
            <a:r>
              <a:rPr lang="en-US" altLang="en-US" sz="6600" dirty="0"/>
              <a:t>VISIBLE SURFACE DETECTION METHODS</a:t>
            </a:r>
          </a:p>
          <a:p>
            <a:pPr eaLnBrk="1" hangingPunct="1"/>
            <a:endParaRPr lang="en-US" altLang="en-US" sz="6600" dirty="0"/>
          </a:p>
        </p:txBody>
      </p:sp>
    </p:spTree>
    <p:extLst>
      <p:ext uri="{BB962C8B-B14F-4D97-AF65-F5344CB8AC3E}">
        <p14:creationId xmlns:p14="http://schemas.microsoft.com/office/powerpoint/2010/main" val="1761667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9" name="Content Placeholder 3"/>
          <p:cNvGrpSpPr>
            <a:grpSpLocks noGrp="1"/>
          </p:cNvGrpSpPr>
          <p:nvPr/>
        </p:nvGrpSpPr>
        <p:grpSpPr bwMode="auto">
          <a:xfrm>
            <a:off x="605118" y="365125"/>
            <a:ext cx="11107270" cy="6183593"/>
            <a:chOff x="654050" y="587375"/>
            <a:chExt cx="7912100" cy="5465763"/>
          </a:xfrm>
        </p:grpSpPr>
        <p:grpSp>
          <p:nvGrpSpPr>
            <p:cNvPr id="19460" name="Group 11"/>
            <p:cNvGrpSpPr>
              <a:grpSpLocks/>
            </p:cNvGrpSpPr>
            <p:nvPr/>
          </p:nvGrpSpPr>
          <p:grpSpPr bwMode="auto">
            <a:xfrm>
              <a:off x="654050" y="587375"/>
              <a:ext cx="3956051" cy="2686050"/>
              <a:chOff x="412" y="370"/>
              <a:chExt cx="2492" cy="1692"/>
            </a:xfrm>
          </p:grpSpPr>
          <p:pic>
            <p:nvPicPr>
              <p:cNvPr id="194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 y="370"/>
                <a:ext cx="1839" cy="16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71" name="Text Box 9"/>
              <p:cNvSpPr txBox="1">
                <a:spLocks noChangeArrowheads="1"/>
              </p:cNvSpPr>
              <p:nvPr/>
            </p:nvSpPr>
            <p:spPr bwMode="auto">
              <a:xfrm>
                <a:off x="412" y="1096"/>
                <a:ext cx="629"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ambient</a:t>
                </a:r>
              </a:p>
            </p:txBody>
          </p:sp>
        </p:grpSp>
        <p:grpSp>
          <p:nvGrpSpPr>
            <p:cNvPr id="19461" name="Group 13"/>
            <p:cNvGrpSpPr>
              <a:grpSpLocks/>
            </p:cNvGrpSpPr>
            <p:nvPr/>
          </p:nvGrpSpPr>
          <p:grpSpPr bwMode="auto">
            <a:xfrm>
              <a:off x="4725990" y="593725"/>
              <a:ext cx="3840163" cy="2678113"/>
              <a:chOff x="2977" y="374"/>
              <a:chExt cx="2419" cy="1687"/>
            </a:xfrm>
          </p:grpSpPr>
          <p:pic>
            <p:nvPicPr>
              <p:cNvPr id="194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 y="374"/>
                <a:ext cx="1838" cy="1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9" name="Text Box 10"/>
              <p:cNvSpPr txBox="1">
                <a:spLocks noChangeArrowheads="1"/>
              </p:cNvSpPr>
              <p:nvPr/>
            </p:nvSpPr>
            <p:spPr bwMode="auto">
              <a:xfrm>
                <a:off x="4767" y="1096"/>
                <a:ext cx="629"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diffuse</a:t>
                </a:r>
              </a:p>
            </p:txBody>
          </p:sp>
        </p:grpSp>
        <p:grpSp>
          <p:nvGrpSpPr>
            <p:cNvPr id="19462" name="Group 15"/>
            <p:cNvGrpSpPr>
              <a:grpSpLocks/>
            </p:cNvGrpSpPr>
            <p:nvPr/>
          </p:nvGrpSpPr>
          <p:grpSpPr bwMode="auto">
            <a:xfrm>
              <a:off x="654050" y="3352800"/>
              <a:ext cx="3994150" cy="2700338"/>
              <a:chOff x="412" y="2112"/>
              <a:chExt cx="2516" cy="1701"/>
            </a:xfrm>
          </p:grpSpPr>
          <p:pic>
            <p:nvPicPr>
              <p:cNvPr id="1946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2112"/>
                <a:ext cx="1862" cy="17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7" name="Text Box 14"/>
              <p:cNvSpPr txBox="1">
                <a:spLocks noChangeArrowheads="1"/>
              </p:cNvSpPr>
              <p:nvPr/>
            </p:nvSpPr>
            <p:spPr bwMode="auto">
              <a:xfrm>
                <a:off x="412" y="2862"/>
                <a:ext cx="678"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specular</a:t>
                </a:r>
              </a:p>
            </p:txBody>
          </p:sp>
        </p:grpSp>
        <p:grpSp>
          <p:nvGrpSpPr>
            <p:cNvPr id="19463" name="Group 17"/>
            <p:cNvGrpSpPr>
              <a:grpSpLocks/>
            </p:cNvGrpSpPr>
            <p:nvPr/>
          </p:nvGrpSpPr>
          <p:grpSpPr bwMode="auto">
            <a:xfrm>
              <a:off x="4740277" y="3363913"/>
              <a:ext cx="3517901" cy="2665412"/>
              <a:chOff x="2986" y="2119"/>
              <a:chExt cx="2216" cy="1679"/>
            </a:xfrm>
          </p:grpSpPr>
          <p:pic>
            <p:nvPicPr>
              <p:cNvPr id="194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 y="2119"/>
                <a:ext cx="1829" cy="16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5" name="Text Box 16"/>
              <p:cNvSpPr txBox="1">
                <a:spLocks noChangeArrowheads="1"/>
              </p:cNvSpPr>
              <p:nvPr/>
            </p:nvSpPr>
            <p:spPr bwMode="auto">
              <a:xfrm>
                <a:off x="4815" y="2837"/>
                <a:ext cx="387"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final</a:t>
                </a:r>
              </a:p>
            </p:txBody>
          </p:sp>
        </p:grpSp>
      </p:grpSp>
    </p:spTree>
    <p:extLst>
      <p:ext uri="{BB962C8B-B14F-4D97-AF65-F5344CB8AC3E}">
        <p14:creationId xmlns:p14="http://schemas.microsoft.com/office/powerpoint/2010/main" val="1952878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05062" y="268873"/>
            <a:ext cx="11193379" cy="862096"/>
          </a:xfrm>
          <a:ln>
            <a:solidFill>
              <a:schemeClr val="tx1"/>
            </a:solidFill>
          </a:ln>
        </p:spPr>
        <p:txBody>
          <a:bodyPr/>
          <a:lstStyle/>
          <a:p>
            <a:pPr>
              <a:defRPr/>
            </a:pPr>
            <a:r>
              <a:rPr lang="en-US" altLang="en-US" b="1" dirty="0"/>
              <a:t>Lambert’s cosine Law</a:t>
            </a:r>
            <a:endParaRPr lang="en-US" dirty="0"/>
          </a:p>
        </p:txBody>
      </p:sp>
      <p:sp>
        <p:nvSpPr>
          <p:cNvPr id="20483" name="Content Placeholder 2"/>
          <p:cNvSpPr>
            <a:spLocks noGrp="1"/>
          </p:cNvSpPr>
          <p:nvPr>
            <p:ph sz="quarter" idx="1"/>
          </p:nvPr>
        </p:nvSpPr>
        <p:spPr>
          <a:xfrm>
            <a:off x="405061" y="1455822"/>
            <a:ext cx="11193379" cy="4873625"/>
          </a:xfrm>
          <a:ln>
            <a:solidFill>
              <a:schemeClr val="tx1"/>
            </a:solidFill>
          </a:ln>
        </p:spPr>
        <p:txBody>
          <a:bodyPr>
            <a:normAutofit/>
          </a:bodyPr>
          <a:lstStyle/>
          <a:p>
            <a:pPr marL="554038" indent="-457200"/>
            <a:r>
              <a:rPr lang="en-IN" sz="3200" dirty="0"/>
              <a:t>We assume that the diffuse reflections from the surface are scattered with equal intensity in all directions, independent of the viewing directions.</a:t>
            </a:r>
          </a:p>
          <a:p>
            <a:pPr marL="554038" indent="-457200"/>
            <a:r>
              <a:rPr lang="en-IN" sz="3200" dirty="0"/>
              <a:t>Such surfaces are sometimes referred to as ideal diffuse reflectors. They are also called </a:t>
            </a:r>
            <a:r>
              <a:rPr lang="en-IN" sz="3200" dirty="0" err="1"/>
              <a:t>Lambertian</a:t>
            </a:r>
            <a:r>
              <a:rPr lang="en-IN" sz="3200" dirty="0"/>
              <a:t> reflectors, since radiated light energy from any point on the surface is governed by Lambert’s cosine law.</a:t>
            </a:r>
            <a:endParaRPr lang="en-US" altLang="en-US" sz="3200" b="1" dirty="0"/>
          </a:p>
          <a:p>
            <a:pPr marL="554038" indent="-457200"/>
            <a:r>
              <a:rPr lang="en-US" altLang="en-US" sz="3200" b="1" dirty="0"/>
              <a:t>Lambert’s cosine Law</a:t>
            </a:r>
            <a:r>
              <a:rPr lang="en-US" altLang="en-US" sz="3200" dirty="0"/>
              <a:t>: Radiant energy from any small surface, in any direction say </a:t>
            </a:r>
            <a:r>
              <a:rPr lang="el-GR" altLang="en-US" sz="3200" dirty="0"/>
              <a:t>θ</a:t>
            </a:r>
            <a:r>
              <a:rPr lang="en-US" altLang="en-US" sz="3200" dirty="0"/>
              <a:t>, relative to the surface normal is proportional to cos</a:t>
            </a:r>
            <a:r>
              <a:rPr lang="el-GR" altLang="en-US" sz="3200" dirty="0"/>
              <a:t> θ</a:t>
            </a:r>
            <a:endParaRPr lang="en-US" altLang="en-US" sz="3200" dirty="0"/>
          </a:p>
        </p:txBody>
      </p:sp>
    </p:spTree>
    <p:extLst>
      <p:ext uri="{BB962C8B-B14F-4D97-AF65-F5344CB8AC3E}">
        <p14:creationId xmlns:p14="http://schemas.microsoft.com/office/powerpoint/2010/main" val="11826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a:xfrm>
            <a:off x="286870" y="270996"/>
            <a:ext cx="11492753" cy="810419"/>
          </a:xfrm>
          <a:ln>
            <a:solidFill>
              <a:schemeClr val="tx1"/>
            </a:solidFill>
          </a:ln>
        </p:spPr>
        <p:txBody>
          <a:bodyPr/>
          <a:lstStyle/>
          <a:p>
            <a:pPr>
              <a:defRPr/>
            </a:pPr>
            <a:r>
              <a:rPr lang="en-US" dirty="0"/>
              <a:t>Reflection parameters</a:t>
            </a:r>
          </a:p>
        </p:txBody>
      </p:sp>
      <p:graphicFrame>
        <p:nvGraphicFramePr>
          <p:cNvPr id="1026" name="Object 2"/>
          <p:cNvGraphicFramePr>
            <a:graphicFrameLocks noGrp="1" noChangeAspect="1"/>
          </p:cNvGraphicFramePr>
          <p:nvPr>
            <p:ph sz="quarter" idx="1"/>
          </p:nvPr>
        </p:nvGraphicFramePr>
        <p:xfrm>
          <a:off x="286871" y="4162700"/>
          <a:ext cx="11492752" cy="2212934"/>
        </p:xfrm>
        <a:graphic>
          <a:graphicData uri="http://schemas.openxmlformats.org/presentationml/2006/ole">
            <mc:AlternateContent xmlns:mc="http://schemas.openxmlformats.org/markup-compatibility/2006">
              <mc:Choice xmlns:v="urn:schemas-microsoft-com:vml" Requires="v">
                <p:oleObj spid="_x0000_s2080" name="Equation" r:id="rId3" imgW="3759120" imgH="850680" progId="Equation.DSMT4">
                  <p:embed/>
                </p:oleObj>
              </mc:Choice>
              <mc:Fallback>
                <p:oleObj name="Equation" r:id="rId3" imgW="3759120" imgH="850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71" y="4162700"/>
                        <a:ext cx="11492752" cy="2212934"/>
                      </a:xfrm>
                      <a:prstGeom prst="rect">
                        <a:avLst/>
                      </a:prstGeom>
                      <a:noFill/>
                      <a:ln>
                        <a:solidFill>
                          <a:schemeClr val="tx1"/>
                        </a:solidFill>
                      </a:ln>
                      <a:effectLst/>
                    </p:spPr>
                  </p:pic>
                </p:oleObj>
              </mc:Fallback>
            </mc:AlternateContent>
          </a:graphicData>
        </a:graphic>
      </p:graphicFrame>
      <p:graphicFrame>
        <p:nvGraphicFramePr>
          <p:cNvPr id="2052" name="Object 4"/>
          <p:cNvGraphicFramePr>
            <a:graphicFrameLocks noChangeAspect="1"/>
          </p:cNvGraphicFramePr>
          <p:nvPr/>
        </p:nvGraphicFramePr>
        <p:xfrm>
          <a:off x="286871" y="1411704"/>
          <a:ext cx="11492752" cy="2420707"/>
        </p:xfrm>
        <a:graphic>
          <a:graphicData uri="http://schemas.openxmlformats.org/presentationml/2006/ole">
            <mc:AlternateContent xmlns:mc="http://schemas.openxmlformats.org/markup-compatibility/2006">
              <mc:Choice xmlns:v="urn:schemas-microsoft-com:vml" Requires="v">
                <p:oleObj spid="_x0000_s2081" name="Equation" r:id="rId5" imgW="3974760" imgH="838080" progId="Equation.DSMT4">
                  <p:embed/>
                </p:oleObj>
              </mc:Choice>
              <mc:Fallback>
                <p:oleObj name="Equation" r:id="rId5" imgW="3974760" imgH="838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71" y="1411704"/>
                        <a:ext cx="11492752" cy="2420707"/>
                      </a:xfrm>
                      <a:prstGeom prst="rect">
                        <a:avLst/>
                      </a:prstGeom>
                      <a:noFill/>
                      <a:ln>
                        <a:solidFill>
                          <a:schemeClr val="tx1"/>
                        </a:solidFill>
                      </a:ln>
                      <a:effectLst/>
                    </p:spPr>
                  </p:pic>
                </p:oleObj>
              </mc:Fallback>
            </mc:AlternateContent>
          </a:graphicData>
        </a:graphic>
      </p:graphicFrame>
    </p:spTree>
    <p:extLst>
      <p:ext uri="{BB962C8B-B14F-4D97-AF65-F5344CB8AC3E}">
        <p14:creationId xmlns:p14="http://schemas.microsoft.com/office/powerpoint/2010/main" val="809884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47" y="292935"/>
            <a:ext cx="11458073" cy="958349"/>
          </a:xfrm>
          <a:ln>
            <a:solidFill>
              <a:schemeClr val="tx1"/>
            </a:solidFill>
          </a:ln>
        </p:spPr>
        <p:txBody>
          <a:bodyPr/>
          <a:lstStyle/>
          <a:p>
            <a:r>
              <a:rPr lang="en-IN" dirty="0">
                <a:latin typeface="Roboto"/>
              </a:rPr>
              <a:t>Specular Reflection</a:t>
            </a:r>
            <a:endParaRPr lang="en-IN" dirty="0"/>
          </a:p>
        </p:txBody>
      </p:sp>
      <p:sp>
        <p:nvSpPr>
          <p:cNvPr id="4" name="Content Placeholder 3"/>
          <p:cNvSpPr>
            <a:spLocks noGrp="1"/>
          </p:cNvSpPr>
          <p:nvPr>
            <p:ph idx="1"/>
          </p:nvPr>
        </p:nvSpPr>
        <p:spPr>
          <a:xfrm>
            <a:off x="284747" y="1609057"/>
            <a:ext cx="11458073" cy="4996240"/>
          </a:xfrm>
          <a:prstGeom prst="rect">
            <a:avLst/>
          </a:prstGeom>
          <a:ln>
            <a:solidFill>
              <a:schemeClr val="tx1"/>
            </a:solidFill>
          </a:ln>
        </p:spPr>
        <p:txBody>
          <a:bodyPr wrap="square">
            <a:spAutoFit/>
          </a:bodyPr>
          <a:lstStyle/>
          <a:p>
            <a:r>
              <a:rPr lang="en-IN" b="1" dirty="0" err="1">
                <a:latin typeface="Roboto"/>
              </a:rPr>
              <a:t>Phong</a:t>
            </a:r>
            <a:r>
              <a:rPr lang="en-IN" b="1" dirty="0">
                <a:latin typeface="Roboto"/>
              </a:rPr>
              <a:t> Model</a:t>
            </a:r>
            <a:r>
              <a:rPr lang="en-IN" dirty="0">
                <a:latin typeface="Roboto"/>
              </a:rPr>
              <a:t> is an empirical model for Specular Reflection which provides us with the formula for calculation the reflected intensity </a:t>
            </a:r>
            <a:r>
              <a:rPr lang="en-IN" dirty="0" err="1">
                <a:latin typeface="Roboto"/>
              </a:rPr>
              <a:t>I</a:t>
            </a:r>
            <a:r>
              <a:rPr lang="en-IN" baseline="-25000" dirty="0" err="1">
                <a:latin typeface="Roboto"/>
              </a:rPr>
              <a:t>spec</a:t>
            </a:r>
            <a:r>
              <a:rPr lang="en-IN" dirty="0">
                <a:latin typeface="Roboto"/>
              </a:rPr>
              <a:t>.</a:t>
            </a:r>
          </a:p>
          <a:p>
            <a:pPr marL="0" indent="0">
              <a:buNone/>
            </a:pPr>
            <a:r>
              <a:rPr lang="en-IN" dirty="0"/>
              <a:t>                            I </a:t>
            </a:r>
            <a:r>
              <a:rPr lang="en-IN" baseline="-25000" dirty="0"/>
              <a:t>spec</a:t>
            </a:r>
            <a:r>
              <a:rPr lang="en-IN" dirty="0"/>
              <a:t> = W( Ɵ)I</a:t>
            </a:r>
            <a:r>
              <a:rPr lang="en-IN" baseline="-25000" dirty="0"/>
              <a:t>l</a:t>
            </a:r>
            <a:r>
              <a:rPr lang="en-IN" dirty="0"/>
              <a:t> cos</a:t>
            </a:r>
            <a:r>
              <a:rPr lang="en-IN" baseline="30000" dirty="0"/>
              <a:t> n</a:t>
            </a:r>
            <a:r>
              <a:rPr lang="en-IN" dirty="0"/>
              <a:t> (ɸ )   = K</a:t>
            </a:r>
            <a:r>
              <a:rPr lang="en-IN" baseline="-25000" dirty="0"/>
              <a:t>s</a:t>
            </a:r>
            <a:r>
              <a:rPr lang="en-IN" dirty="0"/>
              <a:t> I</a:t>
            </a:r>
            <a:r>
              <a:rPr lang="en-IN" baseline="-25000" dirty="0"/>
              <a:t>l</a:t>
            </a:r>
            <a:r>
              <a:rPr lang="en-IN" dirty="0"/>
              <a:t> cos</a:t>
            </a:r>
            <a:r>
              <a:rPr lang="en-IN" baseline="30000" dirty="0"/>
              <a:t> n</a:t>
            </a:r>
            <a:r>
              <a:rPr lang="en-IN" dirty="0"/>
              <a:t> (ɸ )   </a:t>
            </a:r>
          </a:p>
          <a:p>
            <a:pPr marL="2070100" indent="-265113">
              <a:buNone/>
            </a:pPr>
            <a:r>
              <a:rPr lang="en-IN" dirty="0"/>
              <a:t>Where,</a:t>
            </a:r>
          </a:p>
          <a:p>
            <a:pPr marL="2070100" indent="-265113">
              <a:buNone/>
            </a:pPr>
            <a:r>
              <a:rPr lang="en-IN" dirty="0"/>
              <a:t>L: direction of light source</a:t>
            </a:r>
          </a:p>
          <a:p>
            <a:pPr marL="2070100" indent="-265113">
              <a:buNone/>
            </a:pPr>
            <a:r>
              <a:rPr lang="en-IN" dirty="0"/>
              <a:t>N: normal to the surface</a:t>
            </a:r>
          </a:p>
          <a:p>
            <a:pPr marL="2070100" indent="-265113">
              <a:buNone/>
            </a:pPr>
            <a:r>
              <a:rPr lang="en-IN" dirty="0"/>
              <a:t>R: direction of reflected ray</a:t>
            </a:r>
          </a:p>
          <a:p>
            <a:pPr marL="2070100" indent="-265113">
              <a:buNone/>
            </a:pPr>
            <a:r>
              <a:rPr lang="en-IN" dirty="0"/>
              <a:t>V: direction of observer</a:t>
            </a:r>
          </a:p>
          <a:p>
            <a:pPr marL="2070100" indent="-265113">
              <a:buNone/>
            </a:pPr>
            <a:r>
              <a:rPr lang="en-IN" dirty="0"/>
              <a:t>Ɵ: Angle between L and R</a:t>
            </a:r>
          </a:p>
          <a:p>
            <a:pPr marL="2070100" indent="-265113">
              <a:buNone/>
            </a:pPr>
            <a:r>
              <a:rPr lang="en-IN" dirty="0"/>
              <a:t>ɸ: Angle between R and V</a:t>
            </a:r>
          </a:p>
        </p:txBody>
      </p:sp>
    </p:spTree>
    <p:extLst>
      <p:ext uri="{BB962C8B-B14F-4D97-AF65-F5344CB8AC3E}">
        <p14:creationId xmlns:p14="http://schemas.microsoft.com/office/powerpoint/2010/main" val="3345627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365125"/>
            <a:ext cx="11430000" cy="750981"/>
          </a:xfrm>
          <a:ln>
            <a:solidFill>
              <a:schemeClr val="tx1"/>
            </a:solidFill>
          </a:ln>
        </p:spPr>
        <p:txBody>
          <a:bodyPr vert="horz" wrap="square" lIns="91440" tIns="45720" rIns="91440" bIns="45720" numCol="1" rtlCol="0" anchor="ctr" anchorCtr="0" compatLnSpc="1">
            <a:prstTxWarp prst="textNoShape">
              <a:avLst/>
            </a:prstTxWarp>
            <a:normAutofit fontScale="90000"/>
          </a:bodyPr>
          <a:lstStyle/>
          <a:p>
            <a:pPr eaLnBrk="1" hangingPunct="1"/>
            <a:br>
              <a:rPr lang="en-US" altLang="en-US" sz="2700" b="1" dirty="0"/>
            </a:br>
            <a:r>
              <a:rPr lang="en-US" altLang="en-US" sz="4800" b="1" dirty="0"/>
              <a:t>SPECULAR REFLECTION</a:t>
            </a:r>
            <a:endParaRPr lang="en-US" altLang="en-US" sz="4800" dirty="0"/>
          </a:p>
        </p:txBody>
      </p:sp>
      <p:sp>
        <p:nvSpPr>
          <p:cNvPr id="21507" name="Content Placeholder 2"/>
          <p:cNvSpPr>
            <a:spLocks noGrp="1"/>
          </p:cNvSpPr>
          <p:nvPr>
            <p:ph sz="quarter" idx="1"/>
          </p:nvPr>
        </p:nvSpPr>
        <p:spPr>
          <a:xfrm>
            <a:off x="389965" y="1452283"/>
            <a:ext cx="11429999" cy="4182035"/>
          </a:xfrm>
          <a:ln>
            <a:solidFill>
              <a:schemeClr val="tx1"/>
            </a:solidFill>
          </a:ln>
        </p:spPr>
        <p:txBody>
          <a:bodyPr/>
          <a:lstStyle/>
          <a:p>
            <a:pPr eaLnBrk="1" hangingPunct="1"/>
            <a:r>
              <a:rPr lang="en-US" altLang="en-US" dirty="0"/>
              <a:t> Models shiny and glossy surfaces (like </a:t>
            </a:r>
            <a:r>
              <a:rPr lang="en-US" altLang="en-US" dirty="0" err="1"/>
              <a:t>metal,plastic</a:t>
            </a:r>
            <a:r>
              <a:rPr lang="en-US" altLang="en-US" dirty="0"/>
              <a:t>, etc..) with </a:t>
            </a:r>
            <a:r>
              <a:rPr lang="en-US" altLang="en-US" b="1" dirty="0"/>
              <a:t>highlights</a:t>
            </a:r>
          </a:p>
          <a:p>
            <a:pPr eaLnBrk="1" hangingPunct="1"/>
            <a:r>
              <a:rPr lang="en-US" altLang="en-US" dirty="0"/>
              <a:t> Reflectance intensity changes with reflected angle</a:t>
            </a:r>
          </a:p>
          <a:p>
            <a:pPr eaLnBrk="1" hangingPunct="1"/>
            <a:r>
              <a:rPr lang="en-US" altLang="en-US" dirty="0"/>
              <a:t>An ideal specular surface (mirror) reflects light exclusively in one direction: </a:t>
            </a:r>
            <a:r>
              <a:rPr lang="en-US" altLang="en-US" b="1" dirty="0"/>
              <a:t>R</a:t>
            </a:r>
          </a:p>
          <a:p>
            <a:pPr eaLnBrk="1" hangingPunct="1"/>
            <a:r>
              <a:rPr lang="en-US" altLang="en-US" dirty="0"/>
              <a:t>Glossy objects are not ideal mirrors and reflect in the immediate vicinity of </a:t>
            </a:r>
            <a:r>
              <a:rPr lang="en-US" altLang="en-US" i="1" dirty="0"/>
              <a:t>R</a:t>
            </a:r>
          </a:p>
        </p:txBody>
      </p:sp>
    </p:spTree>
    <p:extLst>
      <p:ext uri="{BB962C8B-B14F-4D97-AF65-F5344CB8AC3E}">
        <p14:creationId xmlns:p14="http://schemas.microsoft.com/office/powerpoint/2010/main" val="482674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651" y="257548"/>
            <a:ext cx="11438313" cy="831663"/>
          </a:xfrm>
          <a:ln>
            <a:solidFill>
              <a:schemeClr val="tx1"/>
            </a:solidFill>
          </a:ln>
        </p:spPr>
        <p:txBody>
          <a:bodyPr/>
          <a:lstStyle/>
          <a:p>
            <a:r>
              <a:rPr lang="en-IN" dirty="0">
                <a:latin typeface="Roboto"/>
              </a:rPr>
              <a:t>Specular Reflection</a:t>
            </a:r>
            <a:endParaRPr lang="en-IN" dirty="0"/>
          </a:p>
        </p:txBody>
      </p:sp>
      <p:sp>
        <p:nvSpPr>
          <p:cNvPr id="3" name="Content Placeholder 2"/>
          <p:cNvSpPr>
            <a:spLocks noGrp="1"/>
          </p:cNvSpPr>
          <p:nvPr>
            <p:ph sz="half" idx="1"/>
          </p:nvPr>
        </p:nvSpPr>
        <p:spPr>
          <a:xfrm>
            <a:off x="381650" y="1358152"/>
            <a:ext cx="5669525" cy="5150223"/>
          </a:xfrm>
          <a:ln>
            <a:solidFill>
              <a:schemeClr val="tx1"/>
            </a:solidFill>
          </a:ln>
        </p:spPr>
        <p:txBody>
          <a:bodyPr>
            <a:normAutofit fontScale="92500" lnSpcReduction="10000"/>
          </a:bodyPr>
          <a:lstStyle/>
          <a:p>
            <a:r>
              <a:rPr lang="en-IN" dirty="0"/>
              <a:t>In this figure, we use R to represent the unit vector in the direction of ideal specular reflection; </a:t>
            </a:r>
          </a:p>
          <a:p>
            <a:r>
              <a:rPr lang="en-IN" dirty="0"/>
              <a:t>L to represent the unit vector directed toward the point light source; and V as the unit vector pointing to the viewer from the surface position. </a:t>
            </a:r>
          </a:p>
          <a:p>
            <a:r>
              <a:rPr lang="en-IN" dirty="0"/>
              <a:t>Angle ϴ is the viewing angle relative to the specular-reflection direction R. </a:t>
            </a:r>
          </a:p>
          <a:p>
            <a:r>
              <a:rPr lang="en-IN" dirty="0"/>
              <a:t>For an ideal reflector (perfect mirror), incident light is reflected only in the specular-reflection direction. In this case, we would only see reflected light when vectors V and R coincide (ϴ = 0).</a:t>
            </a:r>
          </a:p>
          <a:p>
            <a:endParaRPr lang="en-IN" dirty="0"/>
          </a:p>
        </p:txBody>
      </p:sp>
      <p:pic>
        <p:nvPicPr>
          <p:cNvPr id="5" name="Content Placeholder 4"/>
          <p:cNvPicPr>
            <a:picLocks noGrp="1" noChangeAspect="1"/>
          </p:cNvPicPr>
          <p:nvPr>
            <p:ph sz="half" idx="2"/>
          </p:nvPr>
        </p:nvPicPr>
        <p:blipFill>
          <a:blip r:embed="rId2"/>
          <a:stretch>
            <a:fillRect/>
          </a:stretch>
        </p:blipFill>
        <p:spPr>
          <a:xfrm>
            <a:off x="6252883" y="1358153"/>
            <a:ext cx="5567082" cy="5150223"/>
          </a:xfrm>
          <a:prstGeom prst="rect">
            <a:avLst/>
          </a:prstGeom>
          <a:ln>
            <a:solidFill>
              <a:schemeClr val="tx1"/>
            </a:solidFill>
          </a:ln>
        </p:spPr>
      </p:pic>
    </p:spTree>
    <p:extLst>
      <p:ext uri="{BB962C8B-B14F-4D97-AF65-F5344CB8AC3E}">
        <p14:creationId xmlns:p14="http://schemas.microsoft.com/office/powerpoint/2010/main" val="3950768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31694" y="268941"/>
            <a:ext cx="11380694" cy="847165"/>
          </a:xfrm>
          <a:ln>
            <a:solidFill>
              <a:schemeClr val="tx1"/>
            </a:solidFill>
          </a:ln>
        </p:spPr>
        <p:txBody>
          <a:bodyPr vert="horz" wrap="square" lIns="91440" tIns="45720" rIns="91440" bIns="45720" numCol="1" rtlCol="0" anchor="ctr" anchorCtr="0" compatLnSpc="1">
            <a:prstTxWarp prst="textNoShape">
              <a:avLst/>
            </a:prstTxWarp>
            <a:normAutofit/>
          </a:bodyPr>
          <a:lstStyle/>
          <a:p>
            <a:pPr eaLnBrk="1" hangingPunct="1"/>
            <a:r>
              <a:rPr lang="en-US" altLang="en-US" sz="4300" dirty="0"/>
              <a:t>PHONG MODEL - </a:t>
            </a:r>
            <a:r>
              <a:rPr lang="en-US" altLang="en-US" sz="4300" b="1" dirty="0"/>
              <a:t>PHONG BUI TOUNG</a:t>
            </a:r>
            <a:endParaRPr lang="en-US" altLang="en-US" sz="4300" dirty="0"/>
          </a:p>
        </p:txBody>
      </p:sp>
      <p:sp>
        <p:nvSpPr>
          <p:cNvPr id="22531" name="Content Placeholder 2"/>
          <p:cNvSpPr>
            <a:spLocks noGrp="1"/>
          </p:cNvSpPr>
          <p:nvPr>
            <p:ph sz="quarter" idx="1"/>
          </p:nvPr>
        </p:nvSpPr>
        <p:spPr>
          <a:xfrm>
            <a:off x="331694" y="1304365"/>
            <a:ext cx="11380694" cy="5378823"/>
          </a:xfrm>
          <a:ln>
            <a:solidFill>
              <a:schemeClr val="tx1"/>
            </a:solidFill>
          </a:ln>
        </p:spPr>
        <p:txBody>
          <a:bodyPr>
            <a:noAutofit/>
          </a:bodyPr>
          <a:lstStyle/>
          <a:p>
            <a:pPr algn="just" eaLnBrk="1" hangingPunct="1"/>
            <a:r>
              <a:rPr lang="en-US" altLang="en-US" dirty="0"/>
              <a:t>A model for approximating the non ideal reflection is the </a:t>
            </a:r>
            <a:r>
              <a:rPr lang="en-US" altLang="en-US" dirty="0" err="1"/>
              <a:t>Phong</a:t>
            </a:r>
            <a:r>
              <a:rPr lang="en-US" altLang="en-US" dirty="0"/>
              <a:t> specular-reflection model where V is the unit vector in the direction of the viewer and R is the mirror reflection direction.</a:t>
            </a:r>
          </a:p>
          <a:p>
            <a:pPr algn="just" eaLnBrk="1" hangingPunct="1"/>
            <a:r>
              <a:rPr lang="en-US" altLang="en-US" dirty="0"/>
              <a:t>This is an empirical model, which is not based on physics, but physical observation. </a:t>
            </a:r>
            <a:r>
              <a:rPr lang="en-US" altLang="en-US" dirty="0" err="1"/>
              <a:t>Phong</a:t>
            </a:r>
            <a:r>
              <a:rPr lang="en-US" altLang="en-US" dirty="0"/>
              <a:t> observed that for very shiny surfaces the specular highlight was small and the intensity fell off rapidly, while for duller surfaces it was larger and fell off more slowly. He decided to let the reflected intensity be a function of (cos a)</a:t>
            </a:r>
            <a:r>
              <a:rPr lang="en-US" altLang="en-US" baseline="30000" dirty="0"/>
              <a:t>n</a:t>
            </a:r>
            <a:r>
              <a:rPr lang="en-US" altLang="en-US" dirty="0"/>
              <a:t> with n &gt;= 200 for a shiny surface and n small for a dull surface. For a perfect reflector n equals infinity, and for a piece of cardboard n equals 0 or 1. In the diagram below we can see how the function (cos a)</a:t>
            </a:r>
            <a:r>
              <a:rPr lang="en-US" altLang="en-US" baseline="30000" dirty="0"/>
              <a:t>n</a:t>
            </a:r>
            <a:r>
              <a:rPr lang="en-US" altLang="en-US" dirty="0"/>
              <a:t> behaves for different values of n.</a:t>
            </a:r>
          </a:p>
          <a:p>
            <a:pPr marL="0" indent="0" algn="just">
              <a:buNone/>
            </a:pPr>
            <a:r>
              <a:rPr lang="en-IN" dirty="0"/>
              <a:t>                        I </a:t>
            </a:r>
            <a:r>
              <a:rPr lang="en-IN" baseline="-25000" dirty="0"/>
              <a:t>spec</a:t>
            </a:r>
            <a:r>
              <a:rPr lang="en-IN" dirty="0"/>
              <a:t> = W( Ɵ)I</a:t>
            </a:r>
            <a:r>
              <a:rPr lang="en-IN" baseline="-25000" dirty="0"/>
              <a:t>l</a:t>
            </a:r>
            <a:r>
              <a:rPr lang="en-IN" dirty="0"/>
              <a:t> cos</a:t>
            </a:r>
            <a:r>
              <a:rPr lang="en-IN" baseline="30000" dirty="0"/>
              <a:t> n</a:t>
            </a:r>
            <a:r>
              <a:rPr lang="en-IN" dirty="0"/>
              <a:t> (ɸ )   = K</a:t>
            </a:r>
            <a:r>
              <a:rPr lang="en-IN" baseline="-25000" dirty="0"/>
              <a:t>s</a:t>
            </a:r>
            <a:r>
              <a:rPr lang="en-IN" dirty="0"/>
              <a:t> I</a:t>
            </a:r>
            <a:r>
              <a:rPr lang="en-IN" baseline="-25000" dirty="0"/>
              <a:t>l</a:t>
            </a:r>
            <a:r>
              <a:rPr lang="en-IN" dirty="0"/>
              <a:t> cos</a:t>
            </a:r>
            <a:r>
              <a:rPr lang="en-IN" baseline="30000" dirty="0"/>
              <a:t> n</a:t>
            </a:r>
            <a:r>
              <a:rPr lang="en-IN" dirty="0"/>
              <a:t> (ɸ )   </a:t>
            </a:r>
            <a:endParaRPr lang="en-US" altLang="en-US" dirty="0"/>
          </a:p>
        </p:txBody>
      </p:sp>
    </p:spTree>
    <p:extLst>
      <p:ext uri="{BB962C8B-B14F-4D97-AF65-F5344CB8AC3E}">
        <p14:creationId xmlns:p14="http://schemas.microsoft.com/office/powerpoint/2010/main" val="3718953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eaLnBrk="1" hangingPunct="1"/>
            <a:endParaRPr lang="en-US" altLang="en-US" cap="none" dirty="0"/>
          </a:p>
        </p:txBody>
      </p:sp>
      <p:pic>
        <p:nvPicPr>
          <p:cNvPr id="26627" name="Content Placeholder 3" descr="sp.jpg"/>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39268" y="242047"/>
            <a:ext cx="11219331" cy="6400800"/>
          </a:xfrm>
          <a:ln>
            <a:solidFill>
              <a:schemeClr val="tx1"/>
            </a:solidFill>
          </a:ln>
        </p:spPr>
      </p:pic>
    </p:spTree>
    <p:extLst>
      <p:ext uri="{BB962C8B-B14F-4D97-AF65-F5344CB8AC3E}">
        <p14:creationId xmlns:p14="http://schemas.microsoft.com/office/powerpoint/2010/main" val="863306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73424" y="163420"/>
            <a:ext cx="11559988" cy="670299"/>
          </a:xfrm>
          <a:ln>
            <a:solidFill>
              <a:schemeClr val="tx1"/>
            </a:solidFill>
          </a:ln>
        </p:spPr>
        <p:txBody>
          <a:bodyPr>
            <a:normAutofit fontScale="90000"/>
          </a:bodyPr>
          <a:lstStyle/>
          <a:p>
            <a:pPr>
              <a:defRPr/>
            </a:pPr>
            <a:r>
              <a:rPr lang="en-US" dirty="0"/>
              <a:t>Combined specular and diffuse reflections</a:t>
            </a:r>
          </a:p>
        </p:txBody>
      </p:sp>
      <p:pic>
        <p:nvPicPr>
          <p:cNvPr id="27651" name="Content Placeholder 3" descr="spec.jpg"/>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73425" y="981635"/>
            <a:ext cx="11559988" cy="5526741"/>
          </a:xfrm>
          <a:ln>
            <a:solidFill>
              <a:schemeClr val="tx1"/>
            </a:solidFill>
          </a:ln>
        </p:spPr>
      </p:pic>
    </p:spTree>
    <p:extLst>
      <p:ext uri="{BB962C8B-B14F-4D97-AF65-F5344CB8AC3E}">
        <p14:creationId xmlns:p14="http://schemas.microsoft.com/office/powerpoint/2010/main" val="2067055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13763" y="324785"/>
            <a:ext cx="11479307" cy="710640"/>
          </a:xfrm>
          <a:ln>
            <a:solidFill>
              <a:schemeClr val="tx1"/>
            </a:solidFill>
          </a:ln>
        </p:spPr>
        <p:txBody>
          <a:bodyPr vert="horz" wrap="square" lIns="91440" tIns="45720" rIns="91440" bIns="45720" numCol="1" rtlCol="0" anchor="ctr" anchorCtr="0" compatLnSpc="1">
            <a:prstTxWarp prst="textNoShape">
              <a:avLst/>
            </a:prstTxWarp>
            <a:normAutofit/>
          </a:bodyPr>
          <a:lstStyle/>
          <a:p>
            <a:r>
              <a:rPr lang="en-US" altLang="en-US" b="1" dirty="0"/>
              <a:t>Warn Model</a:t>
            </a:r>
            <a:endParaRPr lang="en-US" altLang="en-US" cap="none" dirty="0"/>
          </a:p>
        </p:txBody>
      </p:sp>
      <p:sp>
        <p:nvSpPr>
          <p:cNvPr id="28675" name="Content Placeholder 2"/>
          <p:cNvSpPr>
            <a:spLocks noGrp="1"/>
          </p:cNvSpPr>
          <p:nvPr>
            <p:ph sz="quarter" idx="1"/>
          </p:nvPr>
        </p:nvSpPr>
        <p:spPr>
          <a:xfrm>
            <a:off x="365310" y="1425389"/>
            <a:ext cx="11376211" cy="4873625"/>
          </a:xfrm>
          <a:ln>
            <a:solidFill>
              <a:schemeClr val="tx1"/>
            </a:solidFill>
          </a:ln>
        </p:spPr>
        <p:txBody>
          <a:bodyPr/>
          <a:lstStyle/>
          <a:p>
            <a:r>
              <a:rPr lang="en-IN" dirty="0"/>
              <a:t>The Warn model provides a method for simulating studio lighting effects by controlling light intensity in different directions. </a:t>
            </a:r>
          </a:p>
          <a:p>
            <a:r>
              <a:rPr lang="en-IN" dirty="0"/>
              <a:t>Light sources are </a:t>
            </a:r>
            <a:r>
              <a:rPr lang="en-IN" dirty="0" err="1"/>
              <a:t>modeled</a:t>
            </a:r>
            <a:r>
              <a:rPr lang="en-IN" dirty="0"/>
              <a:t> as points on a reflecting surface, using the </a:t>
            </a:r>
            <a:r>
              <a:rPr lang="en-IN" dirty="0" err="1"/>
              <a:t>Phong</a:t>
            </a:r>
            <a:r>
              <a:rPr lang="en-IN" dirty="0"/>
              <a:t> model for the surface points. </a:t>
            </a:r>
          </a:p>
          <a:p>
            <a:r>
              <a:rPr lang="en-IN" dirty="0"/>
              <a:t>Then the intensity in different directions is controlled by selecting values for the </a:t>
            </a:r>
            <a:r>
              <a:rPr lang="en-IN" dirty="0" err="1"/>
              <a:t>Phong</a:t>
            </a:r>
            <a:r>
              <a:rPr lang="en-IN" dirty="0"/>
              <a:t> exponent.</a:t>
            </a:r>
          </a:p>
          <a:p>
            <a:r>
              <a:rPr lang="en-IN" dirty="0"/>
              <a:t>In addition, light controls and spotlighting, used by studio photographers can be simulated in the Warn model. </a:t>
            </a:r>
          </a:p>
          <a:p>
            <a:r>
              <a:rPr lang="en-IN" dirty="0"/>
              <a:t>Flaps are used to control the amount of light emitted by a source in various directions.</a:t>
            </a:r>
            <a:endParaRPr lang="en-US" altLang="en-US" dirty="0"/>
          </a:p>
        </p:txBody>
      </p:sp>
    </p:spTree>
    <p:extLst>
      <p:ext uri="{BB962C8B-B14F-4D97-AF65-F5344CB8AC3E}">
        <p14:creationId xmlns:p14="http://schemas.microsoft.com/office/powerpoint/2010/main" val="2646679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34" y="252805"/>
            <a:ext cx="11483789" cy="1143000"/>
          </a:xfrm>
          <a:ln>
            <a:solidFill>
              <a:schemeClr val="tx1"/>
            </a:solidFill>
          </a:ln>
        </p:spPr>
        <p:txBody>
          <a:bodyPr/>
          <a:lstStyle/>
          <a:p>
            <a:pPr>
              <a:defRPr/>
            </a:pPr>
            <a:r>
              <a:rPr lang="en-US" dirty="0"/>
              <a:t>Basic classification</a:t>
            </a:r>
          </a:p>
        </p:txBody>
      </p:sp>
      <p:sp>
        <p:nvSpPr>
          <p:cNvPr id="3" name="Content Placeholder 2"/>
          <p:cNvSpPr>
            <a:spLocks noGrp="1"/>
          </p:cNvSpPr>
          <p:nvPr>
            <p:ph idx="1"/>
          </p:nvPr>
        </p:nvSpPr>
        <p:spPr>
          <a:xfrm>
            <a:off x="295835" y="1825625"/>
            <a:ext cx="11483789" cy="4642410"/>
          </a:xfrm>
          <a:ln>
            <a:solidFill>
              <a:schemeClr val="tx1"/>
            </a:solidFill>
          </a:ln>
        </p:spPr>
        <p:txBody>
          <a:bodyPr>
            <a:normAutofit/>
          </a:bodyPr>
          <a:lstStyle/>
          <a:p>
            <a:pPr eaLnBrk="1" hangingPunct="1">
              <a:lnSpc>
                <a:spcPct val="90000"/>
              </a:lnSpc>
            </a:pPr>
            <a:r>
              <a:rPr lang="en-US" altLang="en-US" dirty="0"/>
              <a:t>Two basic classifications –based on either an object or projected image , which is going to be displayed</a:t>
            </a:r>
          </a:p>
          <a:p>
            <a:pPr eaLnBrk="1" hangingPunct="1">
              <a:lnSpc>
                <a:spcPct val="90000"/>
              </a:lnSpc>
              <a:buFont typeface="Wingdings 2" panose="05020102010507070707" pitchFamily="18" charset="2"/>
              <a:buAutoNum type="romanLcParenR"/>
            </a:pPr>
            <a:r>
              <a:rPr lang="en-US" altLang="en-US" b="1" dirty="0"/>
              <a:t>Object-space Methods- </a:t>
            </a:r>
            <a:r>
              <a:rPr lang="en-US" altLang="en-US" dirty="0"/>
              <a:t>compares objects and parts of objects to each other within a scene definition to determine which surfaces are visible</a:t>
            </a:r>
          </a:p>
          <a:p>
            <a:pPr eaLnBrk="1" hangingPunct="1">
              <a:lnSpc>
                <a:spcPct val="90000"/>
              </a:lnSpc>
              <a:buFont typeface="Wingdings 2" panose="05020102010507070707" pitchFamily="18" charset="2"/>
              <a:buAutoNum type="romanLcParenR"/>
            </a:pPr>
            <a:r>
              <a:rPr lang="en-US" altLang="en-US" b="1" dirty="0"/>
              <a:t>Image-space Methods- </a:t>
            </a:r>
            <a:r>
              <a:rPr lang="en-US" altLang="en-US" dirty="0"/>
              <a:t>visibility is determined point-by-point at each pixel position on the projection plane</a:t>
            </a:r>
          </a:p>
          <a:p>
            <a:pPr eaLnBrk="1" hangingPunct="1">
              <a:lnSpc>
                <a:spcPct val="90000"/>
              </a:lnSpc>
              <a:buFont typeface="Wingdings 2" panose="05020102010507070707" pitchFamily="18" charset="2"/>
              <a:buNone/>
            </a:pPr>
            <a:r>
              <a:rPr lang="en-US" altLang="en-US" b="1" dirty="0"/>
              <a:t>Image-space Method </a:t>
            </a:r>
            <a:r>
              <a:rPr lang="en-US" altLang="en-US" dirty="0"/>
              <a:t>is the most commonly used method</a:t>
            </a:r>
            <a:endParaRPr lang="en-US" altLang="en-US" b="1" dirty="0"/>
          </a:p>
          <a:p>
            <a:pPr eaLnBrk="1" hangingPunct="1">
              <a:lnSpc>
                <a:spcPct val="90000"/>
              </a:lnSpc>
              <a:buFont typeface="Wingdings 2" panose="05020102010507070707" pitchFamily="18" charset="2"/>
              <a:buNone/>
            </a:pPr>
            <a:endParaRPr lang="en-US" altLang="en-US" dirty="0"/>
          </a:p>
        </p:txBody>
      </p:sp>
    </p:spTree>
    <p:extLst>
      <p:ext uri="{BB962C8B-B14F-4D97-AF65-F5344CB8AC3E}">
        <p14:creationId xmlns:p14="http://schemas.microsoft.com/office/powerpoint/2010/main" val="3206170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85981" y="123986"/>
            <a:ext cx="11876032" cy="6493790"/>
          </a:xfrm>
          <a:prstGeom prst="rect">
            <a:avLst/>
          </a:prstGeom>
          <a:ln>
            <a:solidFill>
              <a:schemeClr val="tx1"/>
            </a:solidFill>
          </a:ln>
        </p:spPr>
      </p:pic>
    </p:spTree>
    <p:extLst>
      <p:ext uri="{BB962C8B-B14F-4D97-AF65-F5344CB8AC3E}">
        <p14:creationId xmlns:p14="http://schemas.microsoft.com/office/powerpoint/2010/main" val="88450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222929"/>
            <a:ext cx="11353801" cy="1503336"/>
          </a:xfrm>
        </p:spPr>
        <p:txBody>
          <a:bodyPr>
            <a:normAutofit fontScale="90000"/>
          </a:bodyPr>
          <a:lstStyle/>
          <a:p>
            <a:r>
              <a:rPr lang="en-IN" dirty="0">
                <a:hlinkClick r:id="rId3"/>
              </a:rPr>
              <a:t>https://www.youtube.com/watch?v=S3JzlOr1eH4</a:t>
            </a:r>
            <a:br>
              <a:rPr lang="en-IN" dirty="0"/>
            </a:br>
            <a:r>
              <a:rPr lang="en-IN" dirty="0">
                <a:hlinkClick r:id="rId4"/>
              </a:rPr>
              <a:t>https://www.youtube.com/watch?v=nK6pYXRHTVU</a:t>
            </a:r>
            <a:br>
              <a:rPr lang="en-IN" dirty="0"/>
            </a:br>
            <a:r>
              <a:rPr lang="en-IN" dirty="0"/>
              <a:t>https://www.youtube.com/watch?v=cLnuoQ6pIKk</a:t>
            </a:r>
          </a:p>
        </p:txBody>
      </p:sp>
      <p:pic>
        <p:nvPicPr>
          <p:cNvPr id="4" name="Content Placeholder 3"/>
          <p:cNvPicPr>
            <a:picLocks noGrp="1" noChangeAspect="1"/>
          </p:cNvPicPr>
          <p:nvPr>
            <p:ph idx="1"/>
          </p:nvPr>
        </p:nvPicPr>
        <p:blipFill>
          <a:blip r:embed="rId5"/>
          <a:stretch>
            <a:fillRect/>
          </a:stretch>
        </p:blipFill>
        <p:spPr>
          <a:xfrm>
            <a:off x="838199" y="619932"/>
            <a:ext cx="10515600" cy="4510007"/>
          </a:xfrm>
          <a:prstGeom prst="rect">
            <a:avLst/>
          </a:prstGeom>
        </p:spPr>
      </p:pic>
    </p:spTree>
    <p:extLst>
      <p:ext uri="{BB962C8B-B14F-4D97-AF65-F5344CB8AC3E}">
        <p14:creationId xmlns:p14="http://schemas.microsoft.com/office/powerpoint/2010/main" val="2537797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73" y="225642"/>
            <a:ext cx="11653434" cy="874738"/>
          </a:xfrm>
          <a:ln>
            <a:solidFill>
              <a:schemeClr val="tx1"/>
            </a:solidFill>
          </a:ln>
        </p:spPr>
        <p:txBody>
          <a:bodyPr>
            <a:normAutofit/>
          </a:bodyPr>
          <a:lstStyle/>
          <a:p>
            <a:r>
              <a:rPr lang="en-US" dirty="0"/>
              <a:t>Halftones</a:t>
            </a:r>
            <a:endParaRPr lang="en-IN" dirty="0"/>
          </a:p>
        </p:txBody>
      </p:sp>
      <p:sp>
        <p:nvSpPr>
          <p:cNvPr id="3" name="Content Placeholder 2"/>
          <p:cNvSpPr>
            <a:spLocks noGrp="1"/>
          </p:cNvSpPr>
          <p:nvPr>
            <p:ph idx="1"/>
          </p:nvPr>
        </p:nvSpPr>
        <p:spPr>
          <a:xfrm>
            <a:off x="171773" y="1348352"/>
            <a:ext cx="11653434" cy="5160935"/>
          </a:xfrm>
          <a:ln>
            <a:solidFill>
              <a:schemeClr val="tx1"/>
            </a:solidFill>
          </a:ln>
        </p:spPr>
        <p:txBody>
          <a:bodyPr>
            <a:normAutofit fontScale="92500" lnSpcReduction="10000"/>
          </a:bodyPr>
          <a:lstStyle/>
          <a:p>
            <a:pPr algn="just"/>
            <a:r>
              <a:rPr lang="en-IN" dirty="0"/>
              <a:t>The process of generating a binary pattern of black and white dots from an image is termed </a:t>
            </a:r>
            <a:r>
              <a:rPr lang="en-IN" b="1" dirty="0" err="1"/>
              <a:t>halftoning</a:t>
            </a:r>
            <a:r>
              <a:rPr lang="en-IN" dirty="0"/>
              <a:t>. </a:t>
            </a:r>
          </a:p>
          <a:p>
            <a:pPr algn="just"/>
            <a:r>
              <a:rPr lang="en-IN" dirty="0"/>
              <a:t>In traditional newspaper and magazine production, this process is carried out photographically by projection of a transparency through a 'halftone screen' onto film. </a:t>
            </a:r>
          </a:p>
          <a:p>
            <a:pPr algn="just"/>
            <a:r>
              <a:rPr lang="en-IN" dirty="0"/>
              <a:t>The pictures produced by </a:t>
            </a:r>
            <a:r>
              <a:rPr lang="en-IN" dirty="0" err="1"/>
              <a:t>halftoning</a:t>
            </a:r>
            <a:r>
              <a:rPr lang="en-IN" dirty="0"/>
              <a:t> process are called </a:t>
            </a:r>
            <a:r>
              <a:rPr lang="en-IN" b="1" dirty="0"/>
              <a:t>halftones</a:t>
            </a:r>
            <a:r>
              <a:rPr lang="en-IN" dirty="0"/>
              <a:t>. The screen is a glass plate with a grid etched into it. </a:t>
            </a:r>
          </a:p>
          <a:p>
            <a:pPr algn="just"/>
            <a:r>
              <a:rPr lang="en-IN" dirty="0"/>
              <a:t>Different screens can be used to control the size and shape of the dots in the </a:t>
            </a:r>
            <a:r>
              <a:rPr lang="en-IN" dirty="0" err="1"/>
              <a:t>halftoned</a:t>
            </a:r>
            <a:r>
              <a:rPr lang="en-IN" dirty="0"/>
              <a:t> image.</a:t>
            </a:r>
          </a:p>
          <a:p>
            <a:pPr algn="just"/>
            <a:r>
              <a:rPr lang="en-IN" dirty="0"/>
              <a:t>In computer graphics, halftone reproductions are approximated using rectangular pixel regions, say 2x 2 pixels or 3x 3 pixels. </a:t>
            </a:r>
          </a:p>
          <a:p>
            <a:pPr algn="just"/>
            <a:r>
              <a:rPr lang="en-IN" dirty="0"/>
              <a:t>These regions arc called halftone patterns or pixel patterns. figure (e) shown the halftone patterns to create number of intensity levels.</a:t>
            </a:r>
          </a:p>
          <a:p>
            <a:endParaRPr lang="en-IN" dirty="0"/>
          </a:p>
        </p:txBody>
      </p:sp>
    </p:spTree>
    <p:extLst>
      <p:ext uri="{BB962C8B-B14F-4D97-AF65-F5344CB8AC3E}">
        <p14:creationId xmlns:p14="http://schemas.microsoft.com/office/powerpoint/2010/main" val="2860318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3986" y="123986"/>
            <a:ext cx="11949194" cy="6602278"/>
          </a:xfrm>
          <a:prstGeom prst="rect">
            <a:avLst/>
          </a:prstGeom>
        </p:spPr>
      </p:pic>
    </p:spTree>
    <p:extLst>
      <p:ext uri="{BB962C8B-B14F-4D97-AF65-F5344CB8AC3E}">
        <p14:creationId xmlns:p14="http://schemas.microsoft.com/office/powerpoint/2010/main" val="1373688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64949" y="365125"/>
            <a:ext cx="11391254" cy="6190657"/>
          </a:xfrm>
          <a:prstGeom prst="rect">
            <a:avLst/>
          </a:prstGeom>
          <a:ln>
            <a:solidFill>
              <a:schemeClr val="tx1"/>
            </a:solidFill>
          </a:ln>
        </p:spPr>
      </p:pic>
    </p:spTree>
    <p:extLst>
      <p:ext uri="{BB962C8B-B14F-4D97-AF65-F5344CB8AC3E}">
        <p14:creationId xmlns:p14="http://schemas.microsoft.com/office/powerpoint/2010/main" val="1807944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09965" y="365125"/>
            <a:ext cx="11515241" cy="6314644"/>
          </a:xfrm>
          <a:prstGeom prst="rect">
            <a:avLst/>
          </a:prstGeom>
          <a:ln>
            <a:solidFill>
              <a:schemeClr val="tx1"/>
            </a:solidFill>
          </a:ln>
        </p:spPr>
      </p:pic>
    </p:spTree>
    <p:extLst>
      <p:ext uri="{BB962C8B-B14F-4D97-AF65-F5344CB8AC3E}">
        <p14:creationId xmlns:p14="http://schemas.microsoft.com/office/powerpoint/2010/main" val="3636747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12965" y="365125"/>
            <a:ext cx="5538384" cy="6190658"/>
          </a:xfrm>
          <a:prstGeom prst="rect">
            <a:avLst/>
          </a:prstGeom>
          <a:ln>
            <a:solidFill>
              <a:schemeClr val="tx1"/>
            </a:solidFill>
          </a:ln>
        </p:spPr>
      </p:pic>
      <p:pic>
        <p:nvPicPr>
          <p:cNvPr id="6" name="Content Placeholder 5"/>
          <p:cNvPicPr>
            <a:picLocks noGrp="1" noChangeAspect="1"/>
          </p:cNvPicPr>
          <p:nvPr>
            <p:ph sz="half" idx="2"/>
          </p:nvPr>
        </p:nvPicPr>
        <p:blipFill>
          <a:blip r:embed="rId3"/>
          <a:stretch>
            <a:fillRect/>
          </a:stretch>
        </p:blipFill>
        <p:spPr>
          <a:xfrm>
            <a:off x="6096000" y="365125"/>
            <a:ext cx="5806698" cy="6190658"/>
          </a:xfrm>
          <a:prstGeom prst="rect">
            <a:avLst/>
          </a:prstGeom>
          <a:ln>
            <a:solidFill>
              <a:schemeClr val="tx1"/>
            </a:solidFill>
          </a:ln>
        </p:spPr>
      </p:pic>
    </p:spTree>
    <p:extLst>
      <p:ext uri="{BB962C8B-B14F-4D97-AF65-F5344CB8AC3E}">
        <p14:creationId xmlns:p14="http://schemas.microsoft.com/office/powerpoint/2010/main" val="1432208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385918" y="365125"/>
            <a:ext cx="5611925" cy="6299146"/>
          </a:xfrm>
          <a:prstGeom prst="rect">
            <a:avLst/>
          </a:prstGeom>
          <a:ln>
            <a:solidFill>
              <a:schemeClr val="tx1"/>
            </a:solidFill>
          </a:ln>
        </p:spPr>
      </p:pic>
      <p:pic>
        <p:nvPicPr>
          <p:cNvPr id="6" name="Content Placeholder 5"/>
          <p:cNvPicPr>
            <a:picLocks noGrp="1" noChangeAspect="1"/>
          </p:cNvPicPr>
          <p:nvPr>
            <p:ph sz="half" idx="2"/>
          </p:nvPr>
        </p:nvPicPr>
        <p:blipFill>
          <a:blip r:embed="rId3"/>
          <a:stretch>
            <a:fillRect/>
          </a:stretch>
        </p:blipFill>
        <p:spPr>
          <a:xfrm>
            <a:off x="6168326" y="365125"/>
            <a:ext cx="5637756" cy="6299146"/>
          </a:xfrm>
          <a:prstGeom prst="rect">
            <a:avLst/>
          </a:prstGeom>
          <a:solidFill>
            <a:schemeClr val="accent2"/>
          </a:solidFill>
          <a:ln>
            <a:solidFill>
              <a:schemeClr val="tx1"/>
            </a:solidFill>
          </a:ln>
        </p:spPr>
      </p:pic>
    </p:spTree>
    <p:extLst>
      <p:ext uri="{BB962C8B-B14F-4D97-AF65-F5344CB8AC3E}">
        <p14:creationId xmlns:p14="http://schemas.microsoft.com/office/powerpoint/2010/main" val="289599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endParaRPr lang="en-US" altLang="en-US"/>
          </a:p>
        </p:txBody>
      </p:sp>
      <p:sp>
        <p:nvSpPr>
          <p:cNvPr id="15363" name="Content Placeholder 2"/>
          <p:cNvSpPr>
            <a:spLocks noGrp="1"/>
          </p:cNvSpPr>
          <p:nvPr>
            <p:ph idx="1"/>
          </p:nvPr>
        </p:nvSpPr>
        <p:spPr/>
        <p:txBody>
          <a:bodyPr/>
          <a:lstStyle/>
          <a:p>
            <a:pPr eaLnBrk="1" hangingPunct="1"/>
            <a:endParaRPr lang="en-US" altLang="en-US"/>
          </a:p>
        </p:txBody>
      </p:sp>
      <p:pic>
        <p:nvPicPr>
          <p:cNvPr id="15364" name="Picture 2" descr="Z:\rathna\Theory Subjects Handled\CG\unit-III\HALFTONING PATTERNS AND DITHERING TECHNIQUES\Slide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125"/>
            <a:ext cx="10949354" cy="58118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27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p:txBody>
          <a:bodyPr/>
          <a:lstStyle/>
          <a:p>
            <a:pPr eaLnBrk="1" hangingPunct="1"/>
            <a:endParaRPr lang="en-US" altLang="en-US" dirty="0"/>
          </a:p>
        </p:txBody>
      </p:sp>
      <p:pic>
        <p:nvPicPr>
          <p:cNvPr id="16388" name="Picture 2" descr="Z:\rathna\Theory Subjects Handled\CG\unit-III\HALFTONING PATTERNS AND DITHERING TECHNIQUES\Slide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5" y="365125"/>
            <a:ext cx="11136923" cy="61574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65" y="270997"/>
            <a:ext cx="11385176" cy="872004"/>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313765" y="1371600"/>
            <a:ext cx="11385176" cy="5217459"/>
          </a:xfrm>
          <a:ln>
            <a:solidFill>
              <a:schemeClr val="tx1"/>
            </a:solidFill>
          </a:ln>
        </p:spPr>
        <p:txBody>
          <a:bodyPr>
            <a:normAutofit lnSpcReduction="10000"/>
          </a:bodyPr>
          <a:lstStyle/>
          <a:p>
            <a:r>
              <a:rPr lang="en-IN" b="1" dirty="0"/>
              <a:t>Back-Face detection</a:t>
            </a:r>
            <a:r>
              <a:rPr lang="en-IN" dirty="0"/>
              <a:t>, also known as </a:t>
            </a:r>
            <a:r>
              <a:rPr lang="en-IN" b="1" dirty="0"/>
              <a:t>Plane Equation method, </a:t>
            </a:r>
            <a:r>
              <a:rPr lang="en-IN" dirty="0"/>
              <a:t>is an object space method in which objects and parts of objects are compared to find out the visible surfaces. </a:t>
            </a:r>
          </a:p>
          <a:p>
            <a:r>
              <a:rPr lang="en-IN" dirty="0"/>
              <a:t>Let us consider a triangular surface that whose visibility needs to decided. </a:t>
            </a:r>
          </a:p>
          <a:p>
            <a:r>
              <a:rPr lang="en-IN" dirty="0"/>
              <a:t>The idea is to check if the triangle will be facing away from the viewer or not. </a:t>
            </a:r>
          </a:p>
          <a:p>
            <a:r>
              <a:rPr lang="en-IN" dirty="0"/>
              <a:t>If it does so, discard it for the current frame and move onto the next one. </a:t>
            </a:r>
          </a:p>
          <a:p>
            <a:r>
              <a:rPr lang="en-IN" dirty="0"/>
              <a:t>Each surface has a normal vector. If this normal vector is pointing in the direction of the </a:t>
            </a:r>
            <a:r>
              <a:rPr lang="en-IN" dirty="0" err="1"/>
              <a:t>center</a:t>
            </a:r>
            <a:r>
              <a:rPr lang="en-IN" dirty="0"/>
              <a:t> of projection, then it is a front face and can be seen by the viewer. </a:t>
            </a:r>
          </a:p>
          <a:p>
            <a:r>
              <a:rPr lang="en-IN" dirty="0"/>
              <a:t>If this normal vector is pointing away from the </a:t>
            </a:r>
            <a:r>
              <a:rPr lang="en-IN" dirty="0" err="1"/>
              <a:t>center</a:t>
            </a:r>
            <a:r>
              <a:rPr lang="en-IN" dirty="0"/>
              <a:t> of projection, then it is a back face and can not be seen by the viewer.</a:t>
            </a:r>
          </a:p>
        </p:txBody>
      </p:sp>
    </p:spTree>
    <p:extLst>
      <p:ext uri="{BB962C8B-B14F-4D97-AF65-F5344CB8AC3E}">
        <p14:creationId xmlns:p14="http://schemas.microsoft.com/office/powerpoint/2010/main" val="3970139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58" y="318631"/>
            <a:ext cx="11482953" cy="905736"/>
          </a:xfrm>
          <a:ln>
            <a:solidFill>
              <a:schemeClr val="tx1"/>
            </a:solidFill>
          </a:ln>
        </p:spPr>
        <p:txBody>
          <a:bodyPr/>
          <a:lstStyle/>
          <a:p>
            <a:r>
              <a:rPr lang="en-IN" b="1" dirty="0"/>
              <a:t>Dithering Techniques</a:t>
            </a:r>
            <a:endParaRPr lang="en-IN" dirty="0"/>
          </a:p>
        </p:txBody>
      </p:sp>
      <p:sp>
        <p:nvSpPr>
          <p:cNvPr id="3" name="Content Placeholder 2"/>
          <p:cNvSpPr>
            <a:spLocks noGrp="1"/>
          </p:cNvSpPr>
          <p:nvPr>
            <p:ph idx="1"/>
          </p:nvPr>
        </p:nvSpPr>
        <p:spPr>
          <a:xfrm>
            <a:off x="295757" y="1487836"/>
            <a:ext cx="11482953" cy="5129939"/>
          </a:xfrm>
          <a:ln>
            <a:solidFill>
              <a:schemeClr val="tx1"/>
            </a:solidFill>
          </a:ln>
        </p:spPr>
        <p:txBody>
          <a:bodyPr>
            <a:normAutofit fontScale="92500" lnSpcReduction="10000"/>
          </a:bodyPr>
          <a:lstStyle/>
          <a:p>
            <a:r>
              <a:rPr lang="en-IN" dirty="0"/>
              <a:t>Dithering refers to techniques for </a:t>
            </a:r>
            <a:r>
              <a:rPr lang="en-IN" b="1" dirty="0"/>
              <a:t>approximating halftones without reducing resolution</a:t>
            </a:r>
            <a:r>
              <a:rPr lang="en-IN" dirty="0"/>
              <a:t>, as pixel grid patterns do. </a:t>
            </a:r>
          </a:p>
          <a:p>
            <a:r>
              <a:rPr lang="en-IN" dirty="0"/>
              <a:t>The term dithering is also applied to halftone approximation methods using pixel grids, and sometimes it is used to refer to colour halftone approximations only.</a:t>
            </a:r>
          </a:p>
          <a:p>
            <a:r>
              <a:rPr lang="en-IN" dirty="0"/>
              <a:t>Dithering is the attempt by a computer program to approximate a </a:t>
            </a:r>
            <a:r>
              <a:rPr lang="en-IN" dirty="0" err="1"/>
              <a:t>color</a:t>
            </a:r>
            <a:r>
              <a:rPr lang="en-IN" dirty="0"/>
              <a:t> from a mixture of other </a:t>
            </a:r>
            <a:r>
              <a:rPr lang="en-IN" dirty="0" err="1"/>
              <a:t>colors</a:t>
            </a:r>
            <a:r>
              <a:rPr lang="en-IN" dirty="0"/>
              <a:t> when the required </a:t>
            </a:r>
            <a:r>
              <a:rPr lang="en-IN" dirty="0" err="1"/>
              <a:t>color</a:t>
            </a:r>
            <a:r>
              <a:rPr lang="en-IN" dirty="0"/>
              <a:t> is not available. </a:t>
            </a:r>
          </a:p>
          <a:p>
            <a:r>
              <a:rPr lang="en-IN" dirty="0"/>
              <a:t>For example, dithering occurs when a </a:t>
            </a:r>
            <a:r>
              <a:rPr lang="en-IN" dirty="0" err="1"/>
              <a:t>color</a:t>
            </a:r>
            <a:r>
              <a:rPr lang="en-IN" dirty="0"/>
              <a:t> is specified for a Web page that a browser on a particular operating system can't support. </a:t>
            </a:r>
          </a:p>
          <a:p>
            <a:r>
              <a:rPr lang="en-IN" dirty="0"/>
              <a:t>The browser will then attempt to replace the requested </a:t>
            </a:r>
            <a:r>
              <a:rPr lang="en-IN" dirty="0" err="1"/>
              <a:t>color</a:t>
            </a:r>
            <a:r>
              <a:rPr lang="en-IN" dirty="0"/>
              <a:t> with an approximation composed of two or more other </a:t>
            </a:r>
            <a:r>
              <a:rPr lang="en-IN" dirty="0" err="1"/>
              <a:t>colors</a:t>
            </a:r>
            <a:r>
              <a:rPr lang="en-IN" dirty="0"/>
              <a:t> it can produce</a:t>
            </a:r>
            <a:r>
              <a:rPr lang="en-IN"/>
              <a:t>. </a:t>
            </a:r>
          </a:p>
          <a:p>
            <a:r>
              <a:rPr lang="en-IN"/>
              <a:t>The </a:t>
            </a:r>
            <a:r>
              <a:rPr lang="en-IN" dirty="0"/>
              <a:t>result may or may not be acceptable to the graphic designer. It may also appear somewhat grainy since it's composed of different pixel intensities rather than a single intensity over the </a:t>
            </a:r>
            <a:r>
              <a:rPr lang="en-IN" dirty="0" err="1"/>
              <a:t>colored</a:t>
            </a:r>
            <a:r>
              <a:rPr lang="en-IN" dirty="0"/>
              <a:t> space.</a:t>
            </a:r>
          </a:p>
        </p:txBody>
      </p:sp>
    </p:spTree>
    <p:extLst>
      <p:ext uri="{BB962C8B-B14F-4D97-AF65-F5344CB8AC3E}">
        <p14:creationId xmlns:p14="http://schemas.microsoft.com/office/powerpoint/2010/main" val="1634226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762" y="241138"/>
            <a:ext cx="11544945" cy="735255"/>
          </a:xfrm>
          <a:ln>
            <a:solidFill>
              <a:schemeClr val="tx1"/>
            </a:solidFill>
          </a:ln>
        </p:spPr>
        <p:txBody>
          <a:bodyPr/>
          <a:lstStyle/>
          <a:p>
            <a:r>
              <a:rPr lang="en-IN" b="1" dirty="0"/>
              <a:t>Dithering Techniques</a:t>
            </a:r>
            <a:endParaRPr lang="en-IN" dirty="0"/>
          </a:p>
        </p:txBody>
      </p:sp>
      <p:sp>
        <p:nvSpPr>
          <p:cNvPr id="4" name="Content Placeholder 3"/>
          <p:cNvSpPr>
            <a:spLocks noGrp="1"/>
          </p:cNvSpPr>
          <p:nvPr>
            <p:ph sz="half" idx="1"/>
          </p:nvPr>
        </p:nvSpPr>
        <p:spPr>
          <a:xfrm>
            <a:off x="264761" y="1193369"/>
            <a:ext cx="5469611" cy="5253926"/>
          </a:xfrm>
          <a:ln>
            <a:solidFill>
              <a:schemeClr val="tx1"/>
            </a:solidFill>
          </a:ln>
        </p:spPr>
        <p:txBody>
          <a:bodyPr>
            <a:normAutofit fontScale="77500" lnSpcReduction="20000"/>
          </a:bodyPr>
          <a:lstStyle/>
          <a:p>
            <a:r>
              <a:rPr lang="en-IN" dirty="0"/>
              <a:t>Random values added to pixel intensities to break up contours are often referred as </a:t>
            </a:r>
            <a:r>
              <a:rPr lang="en-IN" b="1" dirty="0"/>
              <a:t>dither noise</a:t>
            </a:r>
            <a:r>
              <a:rPr lang="en-IN" dirty="0"/>
              <a:t>. </a:t>
            </a:r>
          </a:p>
          <a:p>
            <a:r>
              <a:rPr lang="en-IN" dirty="0"/>
              <a:t>Numbers of methods are used to generate intensity variations. Ordered dither methods generate intensity variations with a one-to-one mapping of points in a scene to the display pixels. </a:t>
            </a:r>
          </a:p>
          <a:p>
            <a:r>
              <a:rPr lang="en-IN" dirty="0"/>
              <a:t>To obtain n2 intensity levels, it is necessary to set up an n x n dither matrix whose elements are discrete positive integers in the range of 0 to n-1. </a:t>
            </a:r>
          </a:p>
          <a:p>
            <a:r>
              <a:rPr lang="en-IN" dirty="0"/>
              <a:t>The matrix elements for D2 and D3 are in the same order as the pixel mask for setting up 2 x 2 and 3 x 3 pixel grids respectively. </a:t>
            </a:r>
          </a:p>
          <a:p>
            <a:r>
              <a:rPr lang="en-IN" dirty="0"/>
              <a:t>For bi-level system we have to determine display intensity values by comparing input intensities to the matrix elements. </a:t>
            </a:r>
          </a:p>
          <a:p>
            <a:endParaRPr lang="en-IN" dirty="0"/>
          </a:p>
        </p:txBody>
      </p:sp>
      <p:sp>
        <p:nvSpPr>
          <p:cNvPr id="5" name="Content Placeholder 4"/>
          <p:cNvSpPr>
            <a:spLocks noGrp="1"/>
          </p:cNvSpPr>
          <p:nvPr>
            <p:ph sz="half" idx="2"/>
          </p:nvPr>
        </p:nvSpPr>
        <p:spPr>
          <a:xfrm>
            <a:off x="6172199" y="1193369"/>
            <a:ext cx="5637507" cy="5253926"/>
          </a:xfrm>
          <a:ln>
            <a:solidFill>
              <a:schemeClr val="tx1"/>
            </a:solidFill>
          </a:ln>
        </p:spPr>
        <p:txBody>
          <a:bodyPr>
            <a:normAutofit fontScale="77500" lnSpcReduction="20000"/>
          </a:bodyPr>
          <a:lstStyle/>
          <a:p>
            <a:r>
              <a:rPr lang="en-IN" dirty="0"/>
              <a:t>Each input intensity is first scaled to the range </a:t>
            </a:r>
            <a:r>
              <a:rPr lang="en-IN" b="1" dirty="0"/>
              <a:t>0 ≤ I ≤ n2</a:t>
            </a:r>
            <a:r>
              <a:rPr lang="en-IN" dirty="0"/>
              <a:t>. If the intensity I is to be applied to screen position (x, y), we have to calculate row and column numbers for the either matrix as</a:t>
            </a:r>
          </a:p>
          <a:p>
            <a:pPr marL="0" indent="0">
              <a:buNone/>
            </a:pPr>
            <a:r>
              <a:rPr lang="en-US" b="1" dirty="0">
                <a:solidFill>
                  <a:srgbClr val="002060"/>
                </a:solidFill>
              </a:rPr>
              <a:t>       </a:t>
            </a:r>
            <a:r>
              <a:rPr lang="en-US" b="1" dirty="0" err="1">
                <a:solidFill>
                  <a:srgbClr val="002060"/>
                </a:solidFill>
              </a:rPr>
              <a:t>i</a:t>
            </a:r>
            <a:r>
              <a:rPr lang="en-US" b="1" dirty="0">
                <a:solidFill>
                  <a:srgbClr val="002060"/>
                </a:solidFill>
              </a:rPr>
              <a:t>= (x mod n) + 1 and j=(y mod n) + 1</a:t>
            </a:r>
            <a:endParaRPr lang="en-IN" b="1" dirty="0">
              <a:solidFill>
                <a:srgbClr val="002060"/>
              </a:solidFill>
            </a:endParaRPr>
          </a:p>
          <a:p>
            <a:r>
              <a:rPr lang="en-IN" dirty="0"/>
              <a:t>If I &gt; D1(</a:t>
            </a:r>
            <a:r>
              <a:rPr lang="en-IN" dirty="0" err="1"/>
              <a:t>i</a:t>
            </a:r>
            <a:r>
              <a:rPr lang="en-IN" dirty="0"/>
              <a:t>, j) the pixel at position (x, y) is turned on; otherwise the pixel is not turned on. Typically, the number of intensity levels is taken to be a multiple of 2. </a:t>
            </a:r>
          </a:p>
          <a:p>
            <a:r>
              <a:rPr lang="en-IN" dirty="0"/>
              <a:t>High order dither matrices can be obtained from lower order matrices with the recurrence relation.</a:t>
            </a:r>
            <a:br>
              <a:rPr lang="en-IN" dirty="0"/>
            </a:br>
            <a:endParaRPr lang="en-IN" dirty="0"/>
          </a:p>
        </p:txBody>
      </p:sp>
    </p:spTree>
    <p:extLst>
      <p:ext uri="{BB962C8B-B14F-4D97-AF65-F5344CB8AC3E}">
        <p14:creationId xmlns:p14="http://schemas.microsoft.com/office/powerpoint/2010/main" val="2003234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74" y="225641"/>
            <a:ext cx="11622437" cy="797248"/>
          </a:xfrm>
          <a:ln>
            <a:solidFill>
              <a:schemeClr val="tx1"/>
            </a:solidFill>
          </a:ln>
        </p:spPr>
        <p:txBody>
          <a:bodyPr/>
          <a:lstStyle/>
          <a:p>
            <a:r>
              <a:rPr lang="en-IN" b="1" dirty="0"/>
              <a:t>Dithering Techniques</a:t>
            </a:r>
            <a:endParaRPr lang="en-IN" dirty="0"/>
          </a:p>
        </p:txBody>
      </p:sp>
      <p:pic>
        <p:nvPicPr>
          <p:cNvPr id="3" name="Content Placeholder 2"/>
          <p:cNvPicPr>
            <a:picLocks noGrp="1" noChangeAspect="1"/>
          </p:cNvPicPr>
          <p:nvPr>
            <p:ph idx="1"/>
          </p:nvPr>
        </p:nvPicPr>
        <p:blipFill>
          <a:blip r:embed="rId2"/>
          <a:stretch>
            <a:fillRect/>
          </a:stretch>
        </p:blipFill>
        <p:spPr>
          <a:xfrm>
            <a:off x="1690605" y="1255362"/>
            <a:ext cx="7747863" cy="5439905"/>
          </a:xfrm>
          <a:prstGeom prst="rect">
            <a:avLst/>
          </a:prstGeom>
          <a:ln>
            <a:solidFill>
              <a:schemeClr val="tx1"/>
            </a:solidFill>
          </a:ln>
        </p:spPr>
      </p:pic>
    </p:spTree>
    <p:extLst>
      <p:ext uri="{BB962C8B-B14F-4D97-AF65-F5344CB8AC3E}">
        <p14:creationId xmlns:p14="http://schemas.microsoft.com/office/powerpoint/2010/main" val="3234530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6842" y="3347634"/>
            <a:ext cx="8617056" cy="336313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604434" y="356461"/>
            <a:ext cx="11003795" cy="2603715"/>
          </a:xfrm>
          <a:prstGeom prst="rect">
            <a:avLst/>
          </a:prstGeom>
          <a:ln>
            <a:solidFill>
              <a:schemeClr val="tx1"/>
            </a:solidFill>
          </a:ln>
        </p:spPr>
      </p:pic>
    </p:spTree>
    <p:extLst>
      <p:ext uri="{BB962C8B-B14F-4D97-AF65-F5344CB8AC3E}">
        <p14:creationId xmlns:p14="http://schemas.microsoft.com/office/powerpoint/2010/main" val="2271053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02956" y="216976"/>
            <a:ext cx="11422251" cy="6431797"/>
          </a:xfrm>
          <a:prstGeom prst="rect">
            <a:avLst/>
          </a:prstGeom>
          <a:ln>
            <a:solidFill>
              <a:schemeClr val="tx1"/>
            </a:solidFill>
          </a:ln>
        </p:spPr>
      </p:pic>
    </p:spTree>
    <p:extLst>
      <p:ext uri="{BB962C8B-B14F-4D97-AF65-F5344CB8AC3E}">
        <p14:creationId xmlns:p14="http://schemas.microsoft.com/office/powerpoint/2010/main" val="109350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6975" y="139484"/>
            <a:ext cx="11716719" cy="6462793"/>
          </a:xfrm>
          <a:prstGeom prst="rect">
            <a:avLst/>
          </a:prstGeom>
          <a:ln>
            <a:solidFill>
              <a:schemeClr val="tx1"/>
            </a:solidFill>
          </a:ln>
        </p:spPr>
      </p:pic>
    </p:spTree>
    <p:extLst>
      <p:ext uri="{BB962C8B-B14F-4D97-AF65-F5344CB8AC3E}">
        <p14:creationId xmlns:p14="http://schemas.microsoft.com/office/powerpoint/2010/main" val="2810458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71959" y="232474"/>
            <a:ext cx="11468746" cy="6462793"/>
          </a:xfrm>
          <a:prstGeom prst="rect">
            <a:avLst/>
          </a:prstGeom>
          <a:ln>
            <a:solidFill>
              <a:schemeClr val="tx1"/>
            </a:solidFill>
          </a:ln>
        </p:spPr>
      </p:pic>
    </p:spTree>
    <p:extLst>
      <p:ext uri="{BB962C8B-B14F-4D97-AF65-F5344CB8AC3E}">
        <p14:creationId xmlns:p14="http://schemas.microsoft.com/office/powerpoint/2010/main" val="118709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1" y="324784"/>
            <a:ext cx="11519647" cy="831663"/>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233080" y="1489448"/>
            <a:ext cx="11519647" cy="5032375"/>
          </a:xfrm>
          <a:ln>
            <a:solidFill>
              <a:schemeClr val="tx1"/>
            </a:solidFill>
          </a:ln>
        </p:spPr>
        <p:txBody>
          <a:bodyPr/>
          <a:lstStyle/>
          <a:p>
            <a:r>
              <a:rPr lang="en-US" altLang="en-US" dirty="0"/>
              <a:t>To find the back faces of a polyhedron.</a:t>
            </a:r>
          </a:p>
          <a:p>
            <a:r>
              <a:rPr lang="en-US" altLang="en-US" dirty="0"/>
              <a:t>Consider a polygon surface with parameters A,B,C and D.</a:t>
            </a:r>
          </a:p>
          <a:p>
            <a:r>
              <a:rPr lang="en-US" altLang="en-US" dirty="0"/>
              <a:t>A point (</a:t>
            </a:r>
            <a:r>
              <a:rPr lang="en-US" altLang="en-US" dirty="0" err="1"/>
              <a:t>x,y,z</a:t>
            </a:r>
            <a:r>
              <a:rPr lang="en-US" altLang="en-US" dirty="0"/>
              <a:t>) is inside the polyhedrons’ </a:t>
            </a:r>
            <a:r>
              <a:rPr lang="en-US" altLang="en-US" dirty="0" err="1"/>
              <a:t>backface</a:t>
            </a:r>
            <a:r>
              <a:rPr lang="en-US" altLang="en-US" dirty="0"/>
              <a:t> only if </a:t>
            </a:r>
          </a:p>
          <a:p>
            <a:pPr>
              <a:buNone/>
            </a:pPr>
            <a:r>
              <a:rPr lang="en-US" altLang="en-US" dirty="0">
                <a:latin typeface="Lucida Calligraphy" panose="03010101010101010101" pitchFamily="66" charset="0"/>
              </a:rPr>
              <a:t>          </a:t>
            </a:r>
            <a:r>
              <a:rPr lang="en-US" altLang="en-US" dirty="0" err="1">
                <a:latin typeface="Lucida Calligraphy" panose="03010101010101010101" pitchFamily="66" charset="0"/>
              </a:rPr>
              <a:t>Ax+By+Cz+D</a:t>
            </a:r>
            <a:r>
              <a:rPr lang="en-US" altLang="en-US" dirty="0">
                <a:latin typeface="Lucida Calligraphy" panose="03010101010101010101" pitchFamily="66" charset="0"/>
              </a:rPr>
              <a:t>&lt;0</a:t>
            </a:r>
          </a:p>
          <a:p>
            <a:r>
              <a:rPr lang="en-US" altLang="en-US" dirty="0"/>
              <a:t>We can simply say that the z component of the polygon’s normal is less than zero, then the point is on the back face.</a:t>
            </a:r>
          </a:p>
          <a:p>
            <a:endParaRPr lang="en-IN" dirty="0"/>
          </a:p>
        </p:txBody>
      </p:sp>
    </p:spTree>
    <p:extLst>
      <p:ext uri="{BB962C8B-B14F-4D97-AF65-F5344CB8AC3E}">
        <p14:creationId xmlns:p14="http://schemas.microsoft.com/office/powerpoint/2010/main" val="370819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5" y="106030"/>
            <a:ext cx="11627223" cy="678981"/>
          </a:xfrm>
          <a:ln>
            <a:solidFill>
              <a:schemeClr val="tx1"/>
            </a:solidFill>
          </a:ln>
        </p:spPr>
        <p:txBody>
          <a:bodyPr>
            <a:normAutofit fontScale="90000"/>
          </a:bodyPr>
          <a:lstStyle/>
          <a:p>
            <a:pPr>
              <a:defRPr/>
            </a:pPr>
            <a:r>
              <a:rPr lang="en-US" dirty="0"/>
              <a:t>Back-face detection</a:t>
            </a: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93" y="3769938"/>
            <a:ext cx="5645523" cy="285946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293593" y="1046368"/>
            <a:ext cx="5645523" cy="2462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mn-lt"/>
                <a:ea typeface="Arial Unicode MS" panose="020B0604020202020204" pitchFamily="34" charset="-128"/>
                <a:cs typeface="Arial" panose="020B0604020202020204" pitchFamily="34" charset="0"/>
              </a:rPr>
              <a:t>Object space algorithm: Back-Face removal</a:t>
            </a:r>
            <a:endParaRPr kumimoji="0" lang="en-US" altLang="en-US" sz="20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mn-lt"/>
                <a:ea typeface="Arial Unicode MS" panose="020B0604020202020204" pitchFamily="34" charset="-128"/>
                <a:cs typeface="Arial" panose="020B0604020202020204" pitchFamily="34" charset="0"/>
              </a:rPr>
              <a:t>No faces on the back of the object are displayed.</a:t>
            </a:r>
            <a:endParaRPr kumimoji="0" lang="en-US" altLang="en-US" sz="20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mn-lt"/>
                <a:ea typeface="Arial Unicode MS" panose="020B0604020202020204" pitchFamily="34" charset="-128"/>
                <a:cs typeface="Arial" panose="020B0604020202020204" pitchFamily="34" charset="0"/>
              </a:rPr>
              <a:t>In general - about half of objects faces are back faces</a:t>
            </a:r>
            <a:endParaRPr kumimoji="0" lang="en-US" altLang="en-US" sz="2000" b="0" i="0" u="none" strike="noStrike" cap="none" normalizeH="0" baseline="0" dirty="0">
              <a:ln>
                <a:noFill/>
              </a:ln>
              <a:solidFill>
                <a:schemeClr val="tx1"/>
              </a:solidFill>
              <a:effectLst/>
              <a:latin typeface="+mn-lt"/>
            </a:endParaRPr>
          </a:p>
          <a:p>
            <a:pPr marL="342900" indent="-342900">
              <a:buFont typeface="Arial" panose="020B0604020202020204" pitchFamily="34" charset="0"/>
              <a:buChar char="•"/>
            </a:pPr>
            <a:r>
              <a:rPr kumimoji="0" lang="en-US" altLang="en-US" sz="2000" b="0" i="0" u="none" strike="noStrike" cap="none" normalizeH="0" baseline="0" dirty="0">
                <a:ln>
                  <a:noFill/>
                </a:ln>
                <a:solidFill>
                  <a:srgbClr val="000000"/>
                </a:solidFill>
                <a:effectLst/>
                <a:latin typeface="+mn-lt"/>
                <a:ea typeface="Arial Unicode MS" panose="020B0604020202020204" pitchFamily="34" charset="-128"/>
                <a:cs typeface="Arial" panose="020B0604020202020204" pitchFamily="34" charset="0"/>
              </a:rPr>
              <a:t>Algorithm will remove about half of the total polygons in the </a:t>
            </a:r>
            <a:r>
              <a:rPr lang="en-US" altLang="en-US" sz="2000" dirty="0">
                <a:solidFill>
                  <a:srgbClr val="000000"/>
                </a:solidFill>
                <a:latin typeface="+mn-lt"/>
                <a:ea typeface="Arial Unicode MS" panose="020B0604020202020204" pitchFamily="34" charset="-128"/>
                <a:cs typeface="Arial" panose="020B0604020202020204" pitchFamily="34" charset="0"/>
              </a:rPr>
              <a:t>image from further visibility tests.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Arial Unicode MS" panose="020B0604020202020204" pitchFamily="34" charset="-128"/>
                <a:cs typeface="Arial" panose="020B0604020202020204" pitchFamily="34" charset="0"/>
              </a:rPr>
              <a:t>NOTE: Right Handed coordinate System</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Content Placeholder 3" descr="backface.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50425" y="3213846"/>
            <a:ext cx="4652682" cy="3160059"/>
          </a:xfrm>
        </p:spPr>
      </p:pic>
      <p:sp>
        <p:nvSpPr>
          <p:cNvPr id="5" name="Content Placeholder 4"/>
          <p:cNvSpPr>
            <a:spLocks noGrp="1"/>
          </p:cNvSpPr>
          <p:nvPr>
            <p:ph sz="half" idx="1"/>
          </p:nvPr>
        </p:nvSpPr>
        <p:spPr>
          <a:xfrm>
            <a:off x="6382868" y="984813"/>
            <a:ext cx="5369859" cy="5644586"/>
          </a:xfrm>
          <a:ln>
            <a:solidFill>
              <a:schemeClr val="tx1"/>
            </a:solidFill>
          </a:ln>
        </p:spPr>
        <p:txBody>
          <a:bodyPr>
            <a:normAutofit/>
          </a:bodyPr>
          <a:lstStyle/>
          <a:p>
            <a:r>
              <a:rPr lang="en-US" altLang="en-US" sz="2000" dirty="0"/>
              <a:t>If we take V as the vector in the viewing direction from the eye and N as the normal vector to the polygon’s surface, then we can state the condition as</a:t>
            </a:r>
          </a:p>
          <a:p>
            <a:pPr>
              <a:buNone/>
            </a:pPr>
            <a:r>
              <a:rPr lang="en-US" altLang="en-US" sz="2000" dirty="0"/>
              <a:t>                </a:t>
            </a:r>
            <a:r>
              <a:rPr lang="en-US" altLang="en-US" sz="3200" dirty="0"/>
              <a:t>   V.N&gt;0</a:t>
            </a:r>
          </a:p>
          <a:p>
            <a:pPr>
              <a:buNone/>
            </a:pPr>
            <a:r>
              <a:rPr lang="en-US" altLang="en-US" sz="2000" dirty="0"/>
              <a:t>   then that face is the back face.</a:t>
            </a:r>
          </a:p>
          <a:p>
            <a:pPr marL="0" indent="0">
              <a:buNone/>
            </a:pPr>
            <a:endParaRPr lang="en-IN" dirty="0"/>
          </a:p>
        </p:txBody>
      </p:sp>
    </p:spTree>
    <p:extLst>
      <p:ext uri="{BB962C8B-B14F-4D97-AF65-F5344CB8AC3E}">
        <p14:creationId xmlns:p14="http://schemas.microsoft.com/office/powerpoint/2010/main" val="43124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3992</Words>
  <Application>Microsoft Office PowerPoint</Application>
  <PresentationFormat>Widescreen</PresentationFormat>
  <Paragraphs>315</Paragraphs>
  <Slides>76</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7" baseType="lpstr">
      <vt:lpstr>Arial</vt:lpstr>
      <vt:lpstr>Calibri</vt:lpstr>
      <vt:lpstr>Calibri Light</vt:lpstr>
      <vt:lpstr>Constantia</vt:lpstr>
      <vt:lpstr>Lucida Calligraphy</vt:lpstr>
      <vt:lpstr>Roboto</vt:lpstr>
      <vt:lpstr>Symbol</vt:lpstr>
      <vt:lpstr>Times New Roman</vt:lpstr>
      <vt:lpstr>Wingdings 2</vt:lpstr>
      <vt:lpstr>Office Theme</vt:lpstr>
      <vt:lpstr>Equation</vt:lpstr>
      <vt:lpstr>COMPUTER GRAPHICS &amp; MULTIMEDIA SYSTEMS SCS1302</vt:lpstr>
      <vt:lpstr>Syllabus</vt:lpstr>
      <vt:lpstr>Syllabus</vt:lpstr>
      <vt:lpstr>Course Objective(CO)</vt:lpstr>
      <vt:lpstr>PowerPoint Presentation</vt:lpstr>
      <vt:lpstr>Basic classification</vt:lpstr>
      <vt:lpstr>Back-face detection</vt:lpstr>
      <vt:lpstr>Back-face detection</vt:lpstr>
      <vt:lpstr>Back-face detection</vt:lpstr>
      <vt:lpstr>Back-face detection</vt:lpstr>
      <vt:lpstr>Back-face detection</vt:lpstr>
      <vt:lpstr>Back-face detection</vt:lpstr>
      <vt:lpstr>PowerPoint Presentation</vt:lpstr>
      <vt:lpstr>Depth buffer method (or) z-buffer method</vt:lpstr>
      <vt:lpstr>Depth buffer algorithm</vt:lpstr>
      <vt:lpstr>Depth buffer algorithm</vt:lpstr>
      <vt:lpstr>Disadvantages</vt:lpstr>
      <vt:lpstr>A-buffer Method</vt:lpstr>
      <vt:lpstr>A-buffer</vt:lpstr>
      <vt:lpstr>A-buffer</vt:lpstr>
      <vt:lpstr>A-buffer</vt:lpstr>
      <vt:lpstr>Scan-line method</vt:lpstr>
      <vt:lpstr>Scan-line method</vt:lpstr>
      <vt:lpstr>BSP Tree Method</vt:lpstr>
      <vt:lpstr>PowerPoint Presentation</vt:lpstr>
      <vt:lpstr>BSP Tree Method</vt:lpstr>
      <vt:lpstr>Depth- sorting or painter’s algorithm</vt:lpstr>
      <vt:lpstr>Area subdivision method</vt:lpstr>
      <vt:lpstr>PowerPoint Presentation</vt:lpstr>
      <vt:lpstr>PowerPoint Presentation</vt:lpstr>
      <vt:lpstr>Octree methods</vt:lpstr>
      <vt:lpstr>PowerPoint Presentation</vt:lpstr>
      <vt:lpstr>Ray-casting method</vt:lpstr>
      <vt:lpstr>Ray-casting method</vt:lpstr>
      <vt:lpstr> Ray Casting Algorithm </vt:lpstr>
      <vt:lpstr>PowerPoint Presentation</vt:lpstr>
      <vt:lpstr>ILLUMINATION MODELS</vt:lpstr>
      <vt:lpstr>ILLUMINATION MODELS</vt:lpstr>
      <vt:lpstr>ILLUMINATION MODELS</vt:lpstr>
      <vt:lpstr>1. LIGHT SOURCES</vt:lpstr>
      <vt:lpstr>1. LIGHT SOURCES: Point Source and Distributed Source</vt:lpstr>
      <vt:lpstr>3D Object without light and with light</vt:lpstr>
      <vt:lpstr>2. Surface -  Opaque, dull &amp; transparent surfaces</vt:lpstr>
      <vt:lpstr>3. Observer </vt:lpstr>
      <vt:lpstr>Basic illumination Models</vt:lpstr>
      <vt:lpstr>COMPONENTS OF REFLECTIONS</vt:lpstr>
      <vt:lpstr>PowerPoint Presentation</vt:lpstr>
      <vt:lpstr>PowerPoint Presentation</vt:lpstr>
      <vt:lpstr>PowerPoint Presentation</vt:lpstr>
      <vt:lpstr>PowerPoint Presentation</vt:lpstr>
      <vt:lpstr>Lambert’s cosine Law</vt:lpstr>
      <vt:lpstr>Reflection parameters</vt:lpstr>
      <vt:lpstr>Specular Reflection</vt:lpstr>
      <vt:lpstr> SPECULAR REFLECTION</vt:lpstr>
      <vt:lpstr>Specular Reflection</vt:lpstr>
      <vt:lpstr>PHONG MODEL - PHONG BUI TOUNG</vt:lpstr>
      <vt:lpstr>PowerPoint Presentation</vt:lpstr>
      <vt:lpstr>Combined specular and diffuse reflections</vt:lpstr>
      <vt:lpstr>Warn Model</vt:lpstr>
      <vt:lpstr>PowerPoint Presentation</vt:lpstr>
      <vt:lpstr>https://www.youtube.com/watch?v=S3JzlOr1eH4 https://www.youtube.com/watch?v=nK6pYXRHTVU https://www.youtube.com/watch?v=cLnuoQ6pIKk</vt:lpstr>
      <vt:lpstr>Halftones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Dithering Techniques</vt:lpstr>
      <vt:lpstr>Dithering Techniques</vt:lpstr>
      <vt:lpstr>Dithering Techniques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dc:creator>
  <cp:lastModifiedBy>HARIHARAN B P</cp:lastModifiedBy>
  <cp:revision>119</cp:revision>
  <dcterms:created xsi:type="dcterms:W3CDTF">2020-06-29T07:25:27Z</dcterms:created>
  <dcterms:modified xsi:type="dcterms:W3CDTF">2021-11-14T06:47:16Z</dcterms:modified>
</cp:coreProperties>
</file>